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4"/>
  </p:sldMasterIdLst>
  <p:notesMasterIdLst>
    <p:notesMasterId r:id="rId47"/>
  </p:notesMasterIdLst>
  <p:sldIdLst>
    <p:sldId id="256" r:id="rId5"/>
    <p:sldId id="304" r:id="rId6"/>
    <p:sldId id="306" r:id="rId7"/>
    <p:sldId id="305" r:id="rId8"/>
    <p:sldId id="307" r:id="rId9"/>
    <p:sldId id="308" r:id="rId10"/>
    <p:sldId id="309" r:id="rId11"/>
    <p:sldId id="310" r:id="rId12"/>
    <p:sldId id="311" r:id="rId13"/>
    <p:sldId id="312" r:id="rId14"/>
    <p:sldId id="262" r:id="rId15"/>
    <p:sldId id="313" r:id="rId16"/>
    <p:sldId id="263" r:id="rId17"/>
    <p:sldId id="302" r:id="rId18"/>
    <p:sldId id="301" r:id="rId19"/>
    <p:sldId id="264" r:id="rId20"/>
    <p:sldId id="314" r:id="rId21"/>
    <p:sldId id="265" r:id="rId22"/>
    <p:sldId id="266" r:id="rId23"/>
    <p:sldId id="319" r:id="rId24"/>
    <p:sldId id="315" r:id="rId25"/>
    <p:sldId id="318" r:id="rId26"/>
    <p:sldId id="292" r:id="rId27"/>
    <p:sldId id="328" r:id="rId28"/>
    <p:sldId id="322" r:id="rId29"/>
    <p:sldId id="324" r:id="rId30"/>
    <p:sldId id="320" r:id="rId31"/>
    <p:sldId id="326" r:id="rId32"/>
    <p:sldId id="347" r:id="rId33"/>
    <p:sldId id="323" r:id="rId34"/>
    <p:sldId id="327" r:id="rId35"/>
    <p:sldId id="346" r:id="rId36"/>
    <p:sldId id="345" r:id="rId37"/>
    <p:sldId id="344" r:id="rId38"/>
    <p:sldId id="343" r:id="rId39"/>
    <p:sldId id="342" r:id="rId40"/>
    <p:sldId id="341" r:id="rId41"/>
    <p:sldId id="340" r:id="rId42"/>
    <p:sldId id="339" r:id="rId43"/>
    <p:sldId id="338" r:id="rId44"/>
    <p:sldId id="337" r:id="rId45"/>
    <p:sldId id="33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AC7F2-BC4C-6E41-9979-81A61B22C116}" v="63" dt="2022-05-08T01:05:10.798"/>
    <p1510:client id="{07830C6D-D027-E949-98BE-EB48FAD203BA}" v="37" dt="2023-01-13T20:25:12.715"/>
    <p1510:client id="{13193AE5-BA8B-EEC2-1A1A-57998C2086C6}" v="81" dt="2022-12-29T14:08:22.225"/>
    <p1510:client id="{43397833-73CD-F544-8D9C-2D9896B93A4B}" v="34" dt="2022-05-08T00:57:39.284"/>
    <p1510:client id="{677C1415-A919-1096-7FB4-7E63CAD94BB0}" v="2" dt="2022-05-24T19:30:18.587"/>
    <p1510:client id="{96FFD79E-C7FF-5038-659E-9B4B0C08A7E2}" v="6" dt="2022-09-12T12:07:28.464"/>
    <p1510:client id="{A5A57F6D-3E5F-0614-807B-60D3597B2D28}" v="1" dt="2022-05-08T01:03:45.263"/>
    <p1510:client id="{AA69E1EB-CA7A-CB2D-7F1B-B4B765F41DCC}" v="80" dt="2023-01-13T03:44:10.913"/>
    <p1510:client id="{ABEA0CDA-5771-1B26-66DF-C9F18FEB49CD}" v="14" dt="2022-09-10T01:48:06.081"/>
    <p1510:client id="{B3B10553-9189-A71B-E9E6-E3B3CA4EB82E}" v="696" dt="2022-05-10T15:59:24.720"/>
    <p1510:client id="{B864F4A1-F7E2-7196-A4C6-400FA341CCEE}" v="38" dt="2022-09-08T03:05:34.932"/>
    <p1510:client id="{B87C5C85-E037-9AC3-8C32-FEC62FBA3FAA}" v="8" dt="2022-08-28T02:35:19.485"/>
    <p1510:client id="{E2E1AEE3-7A19-2693-DE4F-695A30A37DE6}" v="334" dt="2023-01-16T13:48:23.728"/>
    <p1510:client id="{EAF682FD-CAA4-2C40-09BB-A29CE16E6FE3}" v="14" dt="2022-09-12T13:27:25.64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F0F4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E7F0F4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9525" cap="flat">
              <a:solidFill>
                <a:srgbClr val="BDC4D5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9525" cap="flat">
              <a:solidFill>
                <a:srgbClr val="BDC4D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BDC4D5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FE8"/>
          </a:solidFill>
        </a:fill>
      </a:tcStyle>
    </a:wholeTbl>
    <a:band2H>
      <a:tcTxStyle/>
      <a:tcStyle>
        <a:tcBdr/>
        <a:fill>
          <a:solidFill>
            <a:srgbClr val="E7F0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2CB"/>
          </a:solidFill>
        </a:fill>
      </a:tcStyle>
    </a:wholeTbl>
    <a:band2H>
      <a:tcTxStyle/>
      <a:tcStyle>
        <a:tcBdr/>
        <a:fill>
          <a:solidFill>
            <a:srgbClr val="FBE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DCE"/>
          </a:solidFill>
        </a:fill>
      </a:tcStyle>
    </a:wholeTbl>
    <a:band2H>
      <a:tcTxStyle/>
      <a:tcStyle>
        <a:tcBdr/>
        <a:fill>
          <a:solidFill>
            <a:srgbClr val="EC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5.svg"/><Relationship Id="rId5" Type="http://schemas.openxmlformats.org/officeDocument/2006/relationships/image" Target="../media/image19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5.svg"/><Relationship Id="rId5" Type="http://schemas.openxmlformats.org/officeDocument/2006/relationships/image" Target="../media/image19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A32A8E-B80A-4CCC-A7E2-6DB25648E01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9CACEC-428A-465A-8A01-55F435B1438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Containers</a:t>
          </a:r>
        </a:p>
      </dgm:t>
    </dgm:pt>
    <dgm:pt modelId="{C5AE6EA8-4DC7-452A-9A32-BBFB58159B94}" type="parTrans" cxnId="{681588E0-4C98-4FA6-9C57-2CEDB146A167}">
      <dgm:prSet/>
      <dgm:spPr/>
      <dgm:t>
        <a:bodyPr/>
        <a:lstStyle/>
        <a:p>
          <a:endParaRPr lang="en-US"/>
        </a:p>
      </dgm:t>
    </dgm:pt>
    <dgm:pt modelId="{4FF92EA3-0032-4FFD-A004-81ECC2F18970}" type="sibTrans" cxnId="{681588E0-4C98-4FA6-9C57-2CEDB146A167}">
      <dgm:prSet/>
      <dgm:spPr/>
      <dgm:t>
        <a:bodyPr/>
        <a:lstStyle/>
        <a:p>
          <a:endParaRPr lang="en-US"/>
        </a:p>
      </dgm:t>
    </dgm:pt>
    <dgm:pt modelId="{B2DD3502-C8A6-4212-A9DE-A0EEBD133D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Week 1</a:t>
          </a:r>
          <a:endParaRPr lang="en-US"/>
        </a:p>
      </dgm:t>
    </dgm:pt>
    <dgm:pt modelId="{58E93182-AC30-4BCB-B97C-BB81868CD83A}" type="parTrans" cxnId="{587838F0-E4EB-4652-B4F2-160964EC08E8}">
      <dgm:prSet/>
      <dgm:spPr/>
      <dgm:t>
        <a:bodyPr/>
        <a:lstStyle/>
        <a:p>
          <a:endParaRPr lang="en-US"/>
        </a:p>
      </dgm:t>
    </dgm:pt>
    <dgm:pt modelId="{249C3C1E-8820-4B50-BF53-790D53A463FF}" type="sibTrans" cxnId="{587838F0-E4EB-4652-B4F2-160964EC08E8}">
      <dgm:prSet/>
      <dgm:spPr/>
      <dgm:t>
        <a:bodyPr/>
        <a:lstStyle/>
        <a:p>
          <a:endParaRPr lang="en-US"/>
        </a:p>
      </dgm:t>
    </dgm:pt>
    <dgm:pt modelId="{4BC78D24-B8AF-4588-8C22-F54554396A4A}" type="pres">
      <dgm:prSet presAssocID="{6FA32A8E-B80A-4CCC-A7E2-6DB25648E017}" presName="root" presStyleCnt="0">
        <dgm:presLayoutVars>
          <dgm:dir/>
          <dgm:resizeHandles val="exact"/>
        </dgm:presLayoutVars>
      </dgm:prSet>
      <dgm:spPr/>
    </dgm:pt>
    <dgm:pt modelId="{B5BB9FB3-A5AC-4093-BCA8-DD89A9FCACFF}" type="pres">
      <dgm:prSet presAssocID="{799CACEC-428A-465A-8A01-55F435B1438E}" presName="compNode" presStyleCnt="0"/>
      <dgm:spPr/>
    </dgm:pt>
    <dgm:pt modelId="{964126DC-3030-460B-BACB-B2AD35AF272A}" type="pres">
      <dgm:prSet presAssocID="{799CACEC-428A-465A-8A01-55F435B1438E}" presName="iconBgRect" presStyleLbl="bgShp" presStyleIdx="0" presStyleCnt="2"/>
      <dgm:spPr/>
    </dgm:pt>
    <dgm:pt modelId="{B32267F8-BB6C-4939-BF77-7963AD7B4070}" type="pres">
      <dgm:prSet presAssocID="{799CACEC-428A-465A-8A01-55F435B143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D4257D10-2C7D-4682-8450-A3B53B3165F5}" type="pres">
      <dgm:prSet presAssocID="{799CACEC-428A-465A-8A01-55F435B1438E}" presName="spaceRect" presStyleCnt="0"/>
      <dgm:spPr/>
    </dgm:pt>
    <dgm:pt modelId="{CB9C2880-6F1B-4482-A7A3-F23E9D854D16}" type="pres">
      <dgm:prSet presAssocID="{799CACEC-428A-465A-8A01-55F435B1438E}" presName="textRect" presStyleLbl="revTx" presStyleIdx="0" presStyleCnt="2">
        <dgm:presLayoutVars>
          <dgm:chMax val="1"/>
          <dgm:chPref val="1"/>
        </dgm:presLayoutVars>
      </dgm:prSet>
      <dgm:spPr/>
    </dgm:pt>
    <dgm:pt modelId="{18E9CFC2-15F4-4488-9DB9-646C66CD861B}" type="pres">
      <dgm:prSet presAssocID="{4FF92EA3-0032-4FFD-A004-81ECC2F18970}" presName="sibTrans" presStyleCnt="0"/>
      <dgm:spPr/>
    </dgm:pt>
    <dgm:pt modelId="{ED195C1C-EA50-4D75-8016-8CE85D690B94}" type="pres">
      <dgm:prSet presAssocID="{B2DD3502-C8A6-4212-A9DE-A0EEBD133D8D}" presName="compNode" presStyleCnt="0"/>
      <dgm:spPr/>
    </dgm:pt>
    <dgm:pt modelId="{20F96D33-0771-450C-9BA1-248BC654A1CC}" type="pres">
      <dgm:prSet presAssocID="{B2DD3502-C8A6-4212-A9DE-A0EEBD133D8D}" presName="iconBgRect" presStyleLbl="bgShp" presStyleIdx="1" presStyleCnt="2"/>
      <dgm:spPr/>
    </dgm:pt>
    <dgm:pt modelId="{CCD38174-214B-40DB-86FF-3D0AD46232C5}" type="pres">
      <dgm:prSet presAssocID="{B2DD3502-C8A6-4212-A9DE-A0EEBD133D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61B7CAC-14ED-4DCB-A40D-35A0612788DB}" type="pres">
      <dgm:prSet presAssocID="{B2DD3502-C8A6-4212-A9DE-A0EEBD133D8D}" presName="spaceRect" presStyleCnt="0"/>
      <dgm:spPr/>
    </dgm:pt>
    <dgm:pt modelId="{D5C06693-4385-4494-B255-DD53D7765E3B}" type="pres">
      <dgm:prSet presAssocID="{B2DD3502-C8A6-4212-A9DE-A0EEBD133D8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75C2450-C120-4C3F-9244-A912510F7564}" type="presOf" srcId="{799CACEC-428A-465A-8A01-55F435B1438E}" destId="{CB9C2880-6F1B-4482-A7A3-F23E9D854D16}" srcOrd="0" destOrd="0" presId="urn:microsoft.com/office/officeart/2018/5/layout/IconCircleLabelList"/>
    <dgm:cxn modelId="{681588E0-4C98-4FA6-9C57-2CEDB146A167}" srcId="{6FA32A8E-B80A-4CCC-A7E2-6DB25648E017}" destId="{799CACEC-428A-465A-8A01-55F435B1438E}" srcOrd="0" destOrd="0" parTransId="{C5AE6EA8-4DC7-452A-9A32-BBFB58159B94}" sibTransId="{4FF92EA3-0032-4FFD-A004-81ECC2F18970}"/>
    <dgm:cxn modelId="{3725E7E8-94F1-421B-B577-B1712A951639}" type="presOf" srcId="{B2DD3502-C8A6-4212-A9DE-A0EEBD133D8D}" destId="{D5C06693-4385-4494-B255-DD53D7765E3B}" srcOrd="0" destOrd="0" presId="urn:microsoft.com/office/officeart/2018/5/layout/IconCircleLabelList"/>
    <dgm:cxn modelId="{55ED51EB-4A81-4663-8969-0A71D1E3075A}" type="presOf" srcId="{6FA32A8E-B80A-4CCC-A7E2-6DB25648E017}" destId="{4BC78D24-B8AF-4588-8C22-F54554396A4A}" srcOrd="0" destOrd="0" presId="urn:microsoft.com/office/officeart/2018/5/layout/IconCircleLabelList"/>
    <dgm:cxn modelId="{587838F0-E4EB-4652-B4F2-160964EC08E8}" srcId="{6FA32A8E-B80A-4CCC-A7E2-6DB25648E017}" destId="{B2DD3502-C8A6-4212-A9DE-A0EEBD133D8D}" srcOrd="1" destOrd="0" parTransId="{58E93182-AC30-4BCB-B97C-BB81868CD83A}" sibTransId="{249C3C1E-8820-4B50-BF53-790D53A463FF}"/>
    <dgm:cxn modelId="{FE610C6E-6E67-4F08-87BA-3B0E9DB6F835}" type="presParOf" srcId="{4BC78D24-B8AF-4588-8C22-F54554396A4A}" destId="{B5BB9FB3-A5AC-4093-BCA8-DD89A9FCACFF}" srcOrd="0" destOrd="0" presId="urn:microsoft.com/office/officeart/2018/5/layout/IconCircleLabelList"/>
    <dgm:cxn modelId="{833B0831-B653-446D-A223-CBDD3E7EBD1F}" type="presParOf" srcId="{B5BB9FB3-A5AC-4093-BCA8-DD89A9FCACFF}" destId="{964126DC-3030-460B-BACB-B2AD35AF272A}" srcOrd="0" destOrd="0" presId="urn:microsoft.com/office/officeart/2018/5/layout/IconCircleLabelList"/>
    <dgm:cxn modelId="{92EAEA3A-3787-481C-82AB-C648243B5A6D}" type="presParOf" srcId="{B5BB9FB3-A5AC-4093-BCA8-DD89A9FCACFF}" destId="{B32267F8-BB6C-4939-BF77-7963AD7B4070}" srcOrd="1" destOrd="0" presId="urn:microsoft.com/office/officeart/2018/5/layout/IconCircleLabelList"/>
    <dgm:cxn modelId="{6209AE0D-AB28-4FB3-92A9-F7EAEA34FDEA}" type="presParOf" srcId="{B5BB9FB3-A5AC-4093-BCA8-DD89A9FCACFF}" destId="{D4257D10-2C7D-4682-8450-A3B53B3165F5}" srcOrd="2" destOrd="0" presId="urn:microsoft.com/office/officeart/2018/5/layout/IconCircleLabelList"/>
    <dgm:cxn modelId="{18B53C86-D41C-4F00-9E55-DB9D844F131A}" type="presParOf" srcId="{B5BB9FB3-A5AC-4093-BCA8-DD89A9FCACFF}" destId="{CB9C2880-6F1B-4482-A7A3-F23E9D854D16}" srcOrd="3" destOrd="0" presId="urn:microsoft.com/office/officeart/2018/5/layout/IconCircleLabelList"/>
    <dgm:cxn modelId="{CDAB4288-B72F-4795-BF6D-C5E466F5D284}" type="presParOf" srcId="{4BC78D24-B8AF-4588-8C22-F54554396A4A}" destId="{18E9CFC2-15F4-4488-9DB9-646C66CD861B}" srcOrd="1" destOrd="0" presId="urn:microsoft.com/office/officeart/2018/5/layout/IconCircleLabelList"/>
    <dgm:cxn modelId="{D1BE2BB0-4F8A-4F56-BDB7-995D205C2809}" type="presParOf" srcId="{4BC78D24-B8AF-4588-8C22-F54554396A4A}" destId="{ED195C1C-EA50-4D75-8016-8CE85D690B94}" srcOrd="2" destOrd="0" presId="urn:microsoft.com/office/officeart/2018/5/layout/IconCircleLabelList"/>
    <dgm:cxn modelId="{E93F055F-6A0D-484C-AE3B-2B583AE349C2}" type="presParOf" srcId="{ED195C1C-EA50-4D75-8016-8CE85D690B94}" destId="{20F96D33-0771-450C-9BA1-248BC654A1CC}" srcOrd="0" destOrd="0" presId="urn:microsoft.com/office/officeart/2018/5/layout/IconCircleLabelList"/>
    <dgm:cxn modelId="{077C3352-BF80-4B86-B447-915370D0FA76}" type="presParOf" srcId="{ED195C1C-EA50-4D75-8016-8CE85D690B94}" destId="{CCD38174-214B-40DB-86FF-3D0AD46232C5}" srcOrd="1" destOrd="0" presId="urn:microsoft.com/office/officeart/2018/5/layout/IconCircleLabelList"/>
    <dgm:cxn modelId="{528EF7D8-2D21-4E6A-A958-B9D8F67668CC}" type="presParOf" srcId="{ED195C1C-EA50-4D75-8016-8CE85D690B94}" destId="{E61B7CAC-14ED-4DCB-A40D-35A0612788DB}" srcOrd="2" destOrd="0" presId="urn:microsoft.com/office/officeart/2018/5/layout/IconCircleLabelList"/>
    <dgm:cxn modelId="{DDE5E008-EF15-49B8-82BB-1C24910E6F34}" type="presParOf" srcId="{ED195C1C-EA50-4D75-8016-8CE85D690B94}" destId="{D5C06693-4385-4494-B255-DD53D7765E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F044B2-413F-413B-B3EC-A85769973F0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2BF970-3789-40D1-84C2-41396066AEC5}">
      <dgm:prSet/>
      <dgm:spPr/>
      <dgm:t>
        <a:bodyPr/>
        <a:lstStyle/>
        <a:p>
          <a:r>
            <a:rPr lang="en-CA"/>
            <a:t>Introduction to Containers</a:t>
          </a:r>
          <a:endParaRPr lang="en-US"/>
        </a:p>
      </dgm:t>
    </dgm:pt>
    <dgm:pt modelId="{92E7C4C7-C285-4EC9-9536-C7679A101B8C}" type="parTrans" cxnId="{2B293602-577F-44C8-A116-070C875F81F0}">
      <dgm:prSet/>
      <dgm:spPr/>
      <dgm:t>
        <a:bodyPr/>
        <a:lstStyle/>
        <a:p>
          <a:endParaRPr lang="en-US"/>
        </a:p>
      </dgm:t>
    </dgm:pt>
    <dgm:pt modelId="{0DC1DD99-28FE-48E4-B812-FD17D5FDA5A5}" type="sibTrans" cxnId="{2B293602-577F-44C8-A116-070C875F81F0}">
      <dgm:prSet/>
      <dgm:spPr/>
      <dgm:t>
        <a:bodyPr/>
        <a:lstStyle/>
        <a:p>
          <a:endParaRPr lang="en-US"/>
        </a:p>
      </dgm:t>
    </dgm:pt>
    <dgm:pt modelId="{5336D59E-B003-40B0-AB35-692700AEBB51}">
      <dgm:prSet/>
      <dgm:spPr/>
      <dgm:t>
        <a:bodyPr/>
        <a:lstStyle/>
        <a:p>
          <a:r>
            <a:rPr lang="en-CA"/>
            <a:t>What is Docker</a:t>
          </a:r>
          <a:endParaRPr lang="en-US"/>
        </a:p>
      </dgm:t>
    </dgm:pt>
    <dgm:pt modelId="{60FA6654-9725-4FE2-84F8-1AA8632F7493}" type="parTrans" cxnId="{377DBA57-7E8B-4532-9F1F-7674D58282E2}">
      <dgm:prSet/>
      <dgm:spPr/>
      <dgm:t>
        <a:bodyPr/>
        <a:lstStyle/>
        <a:p>
          <a:endParaRPr lang="en-US"/>
        </a:p>
      </dgm:t>
    </dgm:pt>
    <dgm:pt modelId="{3A39B4E6-E666-4DAA-AA4D-F42A7F0C4BBC}" type="sibTrans" cxnId="{377DBA57-7E8B-4532-9F1F-7674D58282E2}">
      <dgm:prSet/>
      <dgm:spPr/>
      <dgm:t>
        <a:bodyPr/>
        <a:lstStyle/>
        <a:p>
          <a:endParaRPr lang="en-US"/>
        </a:p>
      </dgm:t>
    </dgm:pt>
    <dgm:pt modelId="{440042F4-1010-4099-8F12-88D229F6A373}">
      <dgm:prSet/>
      <dgm:spPr/>
      <dgm:t>
        <a:bodyPr/>
        <a:lstStyle/>
        <a:p>
          <a:r>
            <a:rPr lang="en-CA"/>
            <a:t>Docker Architecture</a:t>
          </a:r>
          <a:endParaRPr lang="en-US"/>
        </a:p>
      </dgm:t>
    </dgm:pt>
    <dgm:pt modelId="{BBA36699-BB92-4F0D-AFF1-EFA94BE44C1F}" type="parTrans" cxnId="{D3ADA6E7-4DBF-4F26-ACBC-8A2EF7420485}">
      <dgm:prSet/>
      <dgm:spPr/>
      <dgm:t>
        <a:bodyPr/>
        <a:lstStyle/>
        <a:p>
          <a:endParaRPr lang="en-US"/>
        </a:p>
      </dgm:t>
    </dgm:pt>
    <dgm:pt modelId="{884CBB69-6718-439C-BD87-651FE7E5EA9B}" type="sibTrans" cxnId="{D3ADA6E7-4DBF-4F26-ACBC-8A2EF7420485}">
      <dgm:prSet/>
      <dgm:spPr/>
      <dgm:t>
        <a:bodyPr/>
        <a:lstStyle/>
        <a:p>
          <a:endParaRPr lang="en-US"/>
        </a:p>
      </dgm:t>
    </dgm:pt>
    <dgm:pt modelId="{CDDED7D0-380E-4AF2-AC63-9FC71869175F}">
      <dgm:prSet/>
      <dgm:spPr/>
      <dgm:t>
        <a:bodyPr/>
        <a:lstStyle/>
        <a:p>
          <a:r>
            <a:rPr lang="en-CA"/>
            <a:t>Docker Engine</a:t>
          </a:r>
          <a:endParaRPr lang="en-US"/>
        </a:p>
      </dgm:t>
    </dgm:pt>
    <dgm:pt modelId="{D9DC41F2-24B3-4AAD-9D44-9A4BD9123457}" type="parTrans" cxnId="{5F858952-F62B-4C18-A85B-F1390E6864A5}">
      <dgm:prSet/>
      <dgm:spPr/>
      <dgm:t>
        <a:bodyPr/>
        <a:lstStyle/>
        <a:p>
          <a:endParaRPr lang="en-US"/>
        </a:p>
      </dgm:t>
    </dgm:pt>
    <dgm:pt modelId="{845634C7-B080-4DBB-B261-A912106F4EE1}" type="sibTrans" cxnId="{5F858952-F62B-4C18-A85B-F1390E6864A5}">
      <dgm:prSet/>
      <dgm:spPr/>
      <dgm:t>
        <a:bodyPr/>
        <a:lstStyle/>
        <a:p>
          <a:endParaRPr lang="en-US"/>
        </a:p>
      </dgm:t>
    </dgm:pt>
    <dgm:pt modelId="{450C4385-3EE0-4391-AA04-974F7EEE4012}">
      <dgm:prSet/>
      <dgm:spPr/>
      <dgm:t>
        <a:bodyPr/>
        <a:lstStyle/>
        <a:p>
          <a:r>
            <a:rPr lang="en-CA"/>
            <a:t>Run Docker Containers</a:t>
          </a:r>
          <a:endParaRPr lang="en-US"/>
        </a:p>
      </dgm:t>
    </dgm:pt>
    <dgm:pt modelId="{1FFB0579-6B8D-49C0-9F96-3A9D30609D1B}" type="parTrans" cxnId="{2FCB82C6-BBC0-44DF-8CF6-31DFC2B07FAF}">
      <dgm:prSet/>
      <dgm:spPr/>
      <dgm:t>
        <a:bodyPr/>
        <a:lstStyle/>
        <a:p>
          <a:endParaRPr lang="en-US"/>
        </a:p>
      </dgm:t>
    </dgm:pt>
    <dgm:pt modelId="{A33BA62F-B30D-460A-901E-707C450DE689}" type="sibTrans" cxnId="{2FCB82C6-BBC0-44DF-8CF6-31DFC2B07FAF}">
      <dgm:prSet/>
      <dgm:spPr/>
      <dgm:t>
        <a:bodyPr/>
        <a:lstStyle/>
        <a:p>
          <a:endParaRPr lang="en-US"/>
        </a:p>
      </dgm:t>
    </dgm:pt>
    <dgm:pt modelId="{0175DED7-A421-4C36-A90D-D42E1D4C32BC}">
      <dgm:prSet/>
      <dgm:spPr/>
      <dgm:t>
        <a:bodyPr/>
        <a:lstStyle/>
        <a:p>
          <a:r>
            <a:rPr lang="en-CA"/>
            <a:t>Create Docker Images</a:t>
          </a:r>
          <a:endParaRPr lang="en-US"/>
        </a:p>
      </dgm:t>
    </dgm:pt>
    <dgm:pt modelId="{9BEC0AE4-4F52-447C-BBE8-1F0F491C83DC}" type="parTrans" cxnId="{51ED7F12-E44E-44F8-8C24-FD60FE7925C4}">
      <dgm:prSet/>
      <dgm:spPr/>
      <dgm:t>
        <a:bodyPr/>
        <a:lstStyle/>
        <a:p>
          <a:endParaRPr lang="en-US"/>
        </a:p>
      </dgm:t>
    </dgm:pt>
    <dgm:pt modelId="{7F3252B4-B102-4DAC-B205-5791958B4021}" type="sibTrans" cxnId="{51ED7F12-E44E-44F8-8C24-FD60FE7925C4}">
      <dgm:prSet/>
      <dgm:spPr/>
      <dgm:t>
        <a:bodyPr/>
        <a:lstStyle/>
        <a:p>
          <a:endParaRPr lang="en-US"/>
        </a:p>
      </dgm:t>
    </dgm:pt>
    <dgm:pt modelId="{6B94FC45-F9DF-4F18-B1E6-E0033CC0DE31}">
      <dgm:prSet/>
      <dgm:spPr/>
      <dgm:t>
        <a:bodyPr/>
        <a:lstStyle/>
        <a:p>
          <a:r>
            <a:rPr lang="en-CA"/>
            <a:t>Publish Docker Images with Amazon ECR</a:t>
          </a:r>
          <a:endParaRPr lang="en-US"/>
        </a:p>
      </dgm:t>
    </dgm:pt>
    <dgm:pt modelId="{AEC03428-96F7-4AF7-A841-61EF1AAD51BE}" type="parTrans" cxnId="{0F39076E-523D-4CB7-8E9D-D690D6847295}">
      <dgm:prSet/>
      <dgm:spPr/>
      <dgm:t>
        <a:bodyPr/>
        <a:lstStyle/>
        <a:p>
          <a:endParaRPr lang="en-US"/>
        </a:p>
      </dgm:t>
    </dgm:pt>
    <dgm:pt modelId="{F9717078-F71E-4EE5-8081-427481A53884}" type="sibTrans" cxnId="{0F39076E-523D-4CB7-8E9D-D690D6847295}">
      <dgm:prSet/>
      <dgm:spPr/>
      <dgm:t>
        <a:bodyPr/>
        <a:lstStyle/>
        <a:p>
          <a:endParaRPr lang="en-US"/>
        </a:p>
      </dgm:t>
    </dgm:pt>
    <dgm:pt modelId="{76E98862-37B5-447C-9621-656E1B213D9D}">
      <dgm:prSet/>
      <dgm:spPr/>
      <dgm:t>
        <a:bodyPr/>
        <a:lstStyle/>
        <a:p>
          <a:r>
            <a:rPr lang="en-CA"/>
            <a:t>Networks in Docker</a:t>
          </a:r>
          <a:endParaRPr lang="en-US"/>
        </a:p>
      </dgm:t>
    </dgm:pt>
    <dgm:pt modelId="{FB74A7E8-EB1D-43A1-92F0-0DC946C50516}" type="parTrans" cxnId="{E5BD9ABE-C520-410B-A1FA-21A317D5DED6}">
      <dgm:prSet/>
      <dgm:spPr/>
      <dgm:t>
        <a:bodyPr/>
        <a:lstStyle/>
        <a:p>
          <a:endParaRPr lang="en-US"/>
        </a:p>
      </dgm:t>
    </dgm:pt>
    <dgm:pt modelId="{E4046A88-B164-4F73-95A2-5902F51A1691}" type="sibTrans" cxnId="{E5BD9ABE-C520-410B-A1FA-21A317D5DED6}">
      <dgm:prSet/>
      <dgm:spPr/>
      <dgm:t>
        <a:bodyPr/>
        <a:lstStyle/>
        <a:p>
          <a:endParaRPr lang="en-US"/>
        </a:p>
      </dgm:t>
    </dgm:pt>
    <dgm:pt modelId="{9291E96D-28E8-4F7B-A056-3E6F9E71AFA3}">
      <dgm:prSet/>
      <dgm:spPr/>
      <dgm:t>
        <a:bodyPr/>
        <a:lstStyle/>
        <a:p>
          <a:r>
            <a:rPr lang="en-CA"/>
            <a:t>Docker </a:t>
          </a:r>
          <a:r>
            <a:rPr lang="en-CA">
              <a:latin typeface="Calibri Light" panose="020F0302020204030204"/>
            </a:rPr>
            <a:t>Storage</a:t>
          </a:r>
          <a:endParaRPr lang="en-US"/>
        </a:p>
      </dgm:t>
    </dgm:pt>
    <dgm:pt modelId="{0D62B65B-1B7E-449A-AE14-9A8186965ADA}" type="parTrans" cxnId="{B0E43E80-E67C-4C84-ABEF-5873F4F813E9}">
      <dgm:prSet/>
      <dgm:spPr/>
      <dgm:t>
        <a:bodyPr/>
        <a:lstStyle/>
        <a:p>
          <a:endParaRPr lang="en-US"/>
        </a:p>
      </dgm:t>
    </dgm:pt>
    <dgm:pt modelId="{38E0F4DE-C72D-4963-B533-163B6E3D0959}" type="sibTrans" cxnId="{B0E43E80-E67C-4C84-ABEF-5873F4F813E9}">
      <dgm:prSet/>
      <dgm:spPr/>
      <dgm:t>
        <a:bodyPr/>
        <a:lstStyle/>
        <a:p>
          <a:endParaRPr lang="en-US"/>
        </a:p>
      </dgm:t>
    </dgm:pt>
    <dgm:pt modelId="{D42E7A17-FBD5-41FD-8624-BD722BF070FB}">
      <dgm:prSet/>
      <dgm:spPr/>
      <dgm:t>
        <a:bodyPr/>
        <a:lstStyle/>
        <a:p>
          <a:r>
            <a:rPr lang="en-CA"/>
            <a:t>Docker Concepts in Depth</a:t>
          </a:r>
          <a:endParaRPr lang="en-US"/>
        </a:p>
      </dgm:t>
    </dgm:pt>
    <dgm:pt modelId="{16232C20-2DD8-4B6E-887D-3F36E112EEA7}" type="parTrans" cxnId="{EE89714D-F3AD-4062-AF68-4E150DD22C86}">
      <dgm:prSet/>
      <dgm:spPr/>
      <dgm:t>
        <a:bodyPr/>
        <a:lstStyle/>
        <a:p>
          <a:endParaRPr lang="en-US"/>
        </a:p>
      </dgm:t>
    </dgm:pt>
    <dgm:pt modelId="{87E489DE-DBCB-44E7-A137-78B138AFEF69}" type="sibTrans" cxnId="{EE89714D-F3AD-4062-AF68-4E150DD22C86}">
      <dgm:prSet/>
      <dgm:spPr/>
      <dgm:t>
        <a:bodyPr/>
        <a:lstStyle/>
        <a:p>
          <a:endParaRPr lang="en-US"/>
        </a:p>
      </dgm:t>
    </dgm:pt>
    <dgm:pt modelId="{DE5914C3-7FEE-6844-9AAF-026B83A61C4B}">
      <dgm:prSet/>
      <dgm:spPr/>
      <dgm:t>
        <a:bodyPr/>
        <a:lstStyle/>
        <a:p>
          <a:r>
            <a:rPr lang="en-CA"/>
            <a:t>Benefits of Containerized Applications</a:t>
          </a:r>
          <a:endParaRPr lang="en-US"/>
        </a:p>
      </dgm:t>
    </dgm:pt>
    <dgm:pt modelId="{3DC2C23B-B47F-0B41-800F-78AF10DF1E3D}" type="parTrans" cxnId="{FD5D378D-6388-664A-ADB4-3459D5B1798B}">
      <dgm:prSet/>
      <dgm:spPr/>
      <dgm:t>
        <a:bodyPr/>
        <a:lstStyle/>
        <a:p>
          <a:endParaRPr lang="en-US"/>
        </a:p>
      </dgm:t>
    </dgm:pt>
    <dgm:pt modelId="{758A73FD-677E-D245-80E7-F9AFA11CCC45}" type="sibTrans" cxnId="{FD5D378D-6388-664A-ADB4-3459D5B1798B}">
      <dgm:prSet/>
      <dgm:spPr/>
      <dgm:t>
        <a:bodyPr/>
        <a:lstStyle/>
        <a:p>
          <a:endParaRPr lang="en-US"/>
        </a:p>
      </dgm:t>
    </dgm:pt>
    <dgm:pt modelId="{2D69CE33-50F7-EE48-8979-6D1D83FE2BC2}">
      <dgm:prSet/>
      <dgm:spPr/>
      <dgm:t>
        <a:bodyPr/>
        <a:lstStyle/>
        <a:p>
          <a:pPr rtl="0"/>
          <a:r>
            <a:rPr lang="en-US"/>
            <a:t>Build and Push to Amazon ECR </a:t>
          </a:r>
          <a:r>
            <a:rPr lang="en-US">
              <a:latin typeface="Calibri Light" panose="020F0302020204030204"/>
            </a:rPr>
            <a:t>from Cloud9</a:t>
          </a:r>
          <a:endParaRPr lang="en-US"/>
        </a:p>
      </dgm:t>
    </dgm:pt>
    <dgm:pt modelId="{1C8FCD1A-86F3-3F49-838D-276E1F048DF2}" type="parTrans" cxnId="{BFB3D486-4DA2-A04F-8A2B-AAE03D6A6A12}">
      <dgm:prSet/>
      <dgm:spPr/>
      <dgm:t>
        <a:bodyPr/>
        <a:lstStyle/>
        <a:p>
          <a:endParaRPr lang="en-US"/>
        </a:p>
      </dgm:t>
    </dgm:pt>
    <dgm:pt modelId="{1137E497-CD5F-AF44-A6F4-33A8A69E8E8B}" type="sibTrans" cxnId="{BFB3D486-4DA2-A04F-8A2B-AAE03D6A6A12}">
      <dgm:prSet/>
      <dgm:spPr/>
      <dgm:t>
        <a:bodyPr/>
        <a:lstStyle/>
        <a:p>
          <a:endParaRPr lang="en-US"/>
        </a:p>
      </dgm:t>
    </dgm:pt>
    <dgm:pt modelId="{32C122F3-AF18-4E86-A6EA-C4C35945B154}">
      <dgm:prSet phldr="0"/>
      <dgm:spPr/>
      <dgm:t>
        <a:bodyPr/>
        <a:lstStyle/>
        <a:p>
          <a:pPr rtl="0"/>
          <a:r>
            <a:rPr lang="en-US"/>
            <a:t>Build and Push to Amazon ECR with GitHub Actions</a:t>
          </a:r>
        </a:p>
      </dgm:t>
    </dgm:pt>
    <dgm:pt modelId="{C794261A-A124-40CD-902D-8C43B1A8C18A}" type="parTrans" cxnId="{891BD8CE-CE1C-47FC-BDA7-8F3E954C2D41}">
      <dgm:prSet/>
      <dgm:spPr/>
    </dgm:pt>
    <dgm:pt modelId="{488B242A-ED95-4B8D-92F6-1B24FBACC108}" type="sibTrans" cxnId="{891BD8CE-CE1C-47FC-BDA7-8F3E954C2D41}">
      <dgm:prSet/>
      <dgm:spPr/>
    </dgm:pt>
    <dgm:pt modelId="{76863A54-5D4C-C945-9E3A-F5F4C4BA64D5}" type="pres">
      <dgm:prSet presAssocID="{B9F044B2-413F-413B-B3EC-A85769973F05}" presName="vert0" presStyleCnt="0">
        <dgm:presLayoutVars>
          <dgm:dir/>
          <dgm:animOne val="branch"/>
          <dgm:animLvl val="lvl"/>
        </dgm:presLayoutVars>
      </dgm:prSet>
      <dgm:spPr/>
    </dgm:pt>
    <dgm:pt modelId="{728BB74F-D346-E142-AE88-66CAC1C3CABE}" type="pres">
      <dgm:prSet presAssocID="{DE5914C3-7FEE-6844-9AAF-026B83A61C4B}" presName="thickLine" presStyleLbl="alignNode1" presStyleIdx="0" presStyleCnt="13"/>
      <dgm:spPr/>
    </dgm:pt>
    <dgm:pt modelId="{82B3E629-442A-004C-A66E-AA4EC177CA0A}" type="pres">
      <dgm:prSet presAssocID="{DE5914C3-7FEE-6844-9AAF-026B83A61C4B}" presName="horz1" presStyleCnt="0"/>
      <dgm:spPr/>
    </dgm:pt>
    <dgm:pt modelId="{C3F9CEBA-778C-554B-8ED2-17263BE238FB}" type="pres">
      <dgm:prSet presAssocID="{DE5914C3-7FEE-6844-9AAF-026B83A61C4B}" presName="tx1" presStyleLbl="revTx" presStyleIdx="0" presStyleCnt="13"/>
      <dgm:spPr/>
    </dgm:pt>
    <dgm:pt modelId="{F1299787-B2F6-7546-BB0B-9B77C2BB6C65}" type="pres">
      <dgm:prSet presAssocID="{DE5914C3-7FEE-6844-9AAF-026B83A61C4B}" presName="vert1" presStyleCnt="0"/>
      <dgm:spPr/>
    </dgm:pt>
    <dgm:pt modelId="{973A5509-0C5B-1A40-B1E1-1382E43A1409}" type="pres">
      <dgm:prSet presAssocID="{2F2BF970-3789-40D1-84C2-41396066AEC5}" presName="thickLine" presStyleLbl="alignNode1" presStyleIdx="1" presStyleCnt="13"/>
      <dgm:spPr/>
    </dgm:pt>
    <dgm:pt modelId="{A25F0648-D045-B447-A2B4-BBAE7935987A}" type="pres">
      <dgm:prSet presAssocID="{2F2BF970-3789-40D1-84C2-41396066AEC5}" presName="horz1" presStyleCnt="0"/>
      <dgm:spPr/>
    </dgm:pt>
    <dgm:pt modelId="{1D2D5FE7-CCAE-EF43-9EC3-6EAC12D9AF48}" type="pres">
      <dgm:prSet presAssocID="{2F2BF970-3789-40D1-84C2-41396066AEC5}" presName="tx1" presStyleLbl="revTx" presStyleIdx="1" presStyleCnt="13"/>
      <dgm:spPr/>
    </dgm:pt>
    <dgm:pt modelId="{D02FEF34-1844-6848-AE91-A1E1BEE0181D}" type="pres">
      <dgm:prSet presAssocID="{2F2BF970-3789-40D1-84C2-41396066AEC5}" presName="vert1" presStyleCnt="0"/>
      <dgm:spPr/>
    </dgm:pt>
    <dgm:pt modelId="{7F593C87-6E08-C346-8A6C-3E272DAC0DCD}" type="pres">
      <dgm:prSet presAssocID="{5336D59E-B003-40B0-AB35-692700AEBB51}" presName="thickLine" presStyleLbl="alignNode1" presStyleIdx="2" presStyleCnt="13"/>
      <dgm:spPr/>
    </dgm:pt>
    <dgm:pt modelId="{C29FD8B4-47A1-A343-A2F5-1563AE91E9ED}" type="pres">
      <dgm:prSet presAssocID="{5336D59E-B003-40B0-AB35-692700AEBB51}" presName="horz1" presStyleCnt="0"/>
      <dgm:spPr/>
    </dgm:pt>
    <dgm:pt modelId="{33DD5A99-9E65-A847-9244-E1E647E90F22}" type="pres">
      <dgm:prSet presAssocID="{5336D59E-B003-40B0-AB35-692700AEBB51}" presName="tx1" presStyleLbl="revTx" presStyleIdx="2" presStyleCnt="13"/>
      <dgm:spPr/>
    </dgm:pt>
    <dgm:pt modelId="{9E45CFFF-B9CC-AB48-8077-FEC6470498CD}" type="pres">
      <dgm:prSet presAssocID="{5336D59E-B003-40B0-AB35-692700AEBB51}" presName="vert1" presStyleCnt="0"/>
      <dgm:spPr/>
    </dgm:pt>
    <dgm:pt modelId="{429D8F16-F221-9A44-97FF-580312820E67}" type="pres">
      <dgm:prSet presAssocID="{440042F4-1010-4099-8F12-88D229F6A373}" presName="thickLine" presStyleLbl="alignNode1" presStyleIdx="3" presStyleCnt="13"/>
      <dgm:spPr/>
    </dgm:pt>
    <dgm:pt modelId="{31A50AA4-28EA-8A49-B67E-27BFEEFA93EE}" type="pres">
      <dgm:prSet presAssocID="{440042F4-1010-4099-8F12-88D229F6A373}" presName="horz1" presStyleCnt="0"/>
      <dgm:spPr/>
    </dgm:pt>
    <dgm:pt modelId="{CC357C88-6CFB-2F46-ADBE-E721B99E4A2A}" type="pres">
      <dgm:prSet presAssocID="{440042F4-1010-4099-8F12-88D229F6A373}" presName="tx1" presStyleLbl="revTx" presStyleIdx="3" presStyleCnt="13"/>
      <dgm:spPr/>
    </dgm:pt>
    <dgm:pt modelId="{96245C04-6751-7541-92BB-602ED1A929DC}" type="pres">
      <dgm:prSet presAssocID="{440042F4-1010-4099-8F12-88D229F6A373}" presName="vert1" presStyleCnt="0"/>
      <dgm:spPr/>
    </dgm:pt>
    <dgm:pt modelId="{9B01C653-D026-2D47-BA7F-CCFE48FAE45D}" type="pres">
      <dgm:prSet presAssocID="{CDDED7D0-380E-4AF2-AC63-9FC71869175F}" presName="thickLine" presStyleLbl="alignNode1" presStyleIdx="4" presStyleCnt="13"/>
      <dgm:spPr/>
    </dgm:pt>
    <dgm:pt modelId="{EF33CD78-D043-BC42-AF38-B96F147BBEA7}" type="pres">
      <dgm:prSet presAssocID="{CDDED7D0-380E-4AF2-AC63-9FC71869175F}" presName="horz1" presStyleCnt="0"/>
      <dgm:spPr/>
    </dgm:pt>
    <dgm:pt modelId="{4805B8A6-6834-B94E-803A-42B07D907922}" type="pres">
      <dgm:prSet presAssocID="{CDDED7D0-380E-4AF2-AC63-9FC71869175F}" presName="tx1" presStyleLbl="revTx" presStyleIdx="4" presStyleCnt="13"/>
      <dgm:spPr/>
    </dgm:pt>
    <dgm:pt modelId="{66DE79C8-72F7-C842-B394-7EFE5FD75141}" type="pres">
      <dgm:prSet presAssocID="{CDDED7D0-380E-4AF2-AC63-9FC71869175F}" presName="vert1" presStyleCnt="0"/>
      <dgm:spPr/>
    </dgm:pt>
    <dgm:pt modelId="{3736317A-E7F1-864B-A0F9-FD9DC5768D20}" type="pres">
      <dgm:prSet presAssocID="{450C4385-3EE0-4391-AA04-974F7EEE4012}" presName="thickLine" presStyleLbl="alignNode1" presStyleIdx="5" presStyleCnt="13"/>
      <dgm:spPr/>
    </dgm:pt>
    <dgm:pt modelId="{D08A8501-B322-9449-862A-7D494A257152}" type="pres">
      <dgm:prSet presAssocID="{450C4385-3EE0-4391-AA04-974F7EEE4012}" presName="horz1" presStyleCnt="0"/>
      <dgm:spPr/>
    </dgm:pt>
    <dgm:pt modelId="{8C4208E3-8596-7749-AF68-2F15D63A1BB4}" type="pres">
      <dgm:prSet presAssocID="{450C4385-3EE0-4391-AA04-974F7EEE4012}" presName="tx1" presStyleLbl="revTx" presStyleIdx="5" presStyleCnt="13"/>
      <dgm:spPr/>
    </dgm:pt>
    <dgm:pt modelId="{EF22DB6F-DFB8-0C42-BE92-5DAD9DFC0B0A}" type="pres">
      <dgm:prSet presAssocID="{450C4385-3EE0-4391-AA04-974F7EEE4012}" presName="vert1" presStyleCnt="0"/>
      <dgm:spPr/>
    </dgm:pt>
    <dgm:pt modelId="{35B0E08C-3A43-D843-8E6C-F6D02187F06E}" type="pres">
      <dgm:prSet presAssocID="{0175DED7-A421-4C36-A90D-D42E1D4C32BC}" presName="thickLine" presStyleLbl="alignNode1" presStyleIdx="6" presStyleCnt="13"/>
      <dgm:spPr/>
    </dgm:pt>
    <dgm:pt modelId="{BF81E8CB-63BD-7B42-B1AA-4B1117A447E5}" type="pres">
      <dgm:prSet presAssocID="{0175DED7-A421-4C36-A90D-D42E1D4C32BC}" presName="horz1" presStyleCnt="0"/>
      <dgm:spPr/>
    </dgm:pt>
    <dgm:pt modelId="{B0AF4EDC-7393-8242-B916-A8EAA7DC09BC}" type="pres">
      <dgm:prSet presAssocID="{0175DED7-A421-4C36-A90D-D42E1D4C32BC}" presName="tx1" presStyleLbl="revTx" presStyleIdx="6" presStyleCnt="13"/>
      <dgm:spPr/>
    </dgm:pt>
    <dgm:pt modelId="{1369F828-A546-1A45-BF6C-68B3836506D3}" type="pres">
      <dgm:prSet presAssocID="{0175DED7-A421-4C36-A90D-D42E1D4C32BC}" presName="vert1" presStyleCnt="0"/>
      <dgm:spPr/>
    </dgm:pt>
    <dgm:pt modelId="{6287FA83-6540-E54D-9736-C03B18A0FA20}" type="pres">
      <dgm:prSet presAssocID="{6B94FC45-F9DF-4F18-B1E6-E0033CC0DE31}" presName="thickLine" presStyleLbl="alignNode1" presStyleIdx="7" presStyleCnt="13"/>
      <dgm:spPr/>
    </dgm:pt>
    <dgm:pt modelId="{B02F8F2A-77E9-644B-966A-691970DFC62B}" type="pres">
      <dgm:prSet presAssocID="{6B94FC45-F9DF-4F18-B1E6-E0033CC0DE31}" presName="horz1" presStyleCnt="0"/>
      <dgm:spPr/>
    </dgm:pt>
    <dgm:pt modelId="{6C156EDC-69E3-7E4B-8BC1-BE716B2C87D5}" type="pres">
      <dgm:prSet presAssocID="{6B94FC45-F9DF-4F18-B1E6-E0033CC0DE31}" presName="tx1" presStyleLbl="revTx" presStyleIdx="7" presStyleCnt="13"/>
      <dgm:spPr/>
    </dgm:pt>
    <dgm:pt modelId="{C7F2E3E5-BA45-5240-A42A-E71861D761C3}" type="pres">
      <dgm:prSet presAssocID="{6B94FC45-F9DF-4F18-B1E6-E0033CC0DE31}" presName="vert1" presStyleCnt="0"/>
      <dgm:spPr/>
    </dgm:pt>
    <dgm:pt modelId="{D7772AC0-D557-0949-B3B7-69C446846DDE}" type="pres">
      <dgm:prSet presAssocID="{76E98862-37B5-447C-9621-656E1B213D9D}" presName="thickLine" presStyleLbl="alignNode1" presStyleIdx="8" presStyleCnt="13"/>
      <dgm:spPr/>
    </dgm:pt>
    <dgm:pt modelId="{9FBD3E95-DCB0-0448-AC8B-EFB3C042FECE}" type="pres">
      <dgm:prSet presAssocID="{76E98862-37B5-447C-9621-656E1B213D9D}" presName="horz1" presStyleCnt="0"/>
      <dgm:spPr/>
    </dgm:pt>
    <dgm:pt modelId="{0A38A714-6AA5-344A-87A2-FBDD1CE375D5}" type="pres">
      <dgm:prSet presAssocID="{76E98862-37B5-447C-9621-656E1B213D9D}" presName="tx1" presStyleLbl="revTx" presStyleIdx="8" presStyleCnt="13"/>
      <dgm:spPr/>
    </dgm:pt>
    <dgm:pt modelId="{FC5C6718-EEAD-854E-8300-49B82CE3B23C}" type="pres">
      <dgm:prSet presAssocID="{76E98862-37B5-447C-9621-656E1B213D9D}" presName="vert1" presStyleCnt="0"/>
      <dgm:spPr/>
    </dgm:pt>
    <dgm:pt modelId="{6281E5E4-E56B-1640-9C74-3227BF9009AC}" type="pres">
      <dgm:prSet presAssocID="{9291E96D-28E8-4F7B-A056-3E6F9E71AFA3}" presName="thickLine" presStyleLbl="alignNode1" presStyleIdx="9" presStyleCnt="13"/>
      <dgm:spPr/>
    </dgm:pt>
    <dgm:pt modelId="{48CEAEF2-7B42-E84A-BFC1-E1833E0E8752}" type="pres">
      <dgm:prSet presAssocID="{9291E96D-28E8-4F7B-A056-3E6F9E71AFA3}" presName="horz1" presStyleCnt="0"/>
      <dgm:spPr/>
    </dgm:pt>
    <dgm:pt modelId="{ACBE9FF3-59B7-9C4D-BA3C-F24CD8B916AC}" type="pres">
      <dgm:prSet presAssocID="{9291E96D-28E8-4F7B-A056-3E6F9E71AFA3}" presName="tx1" presStyleLbl="revTx" presStyleIdx="9" presStyleCnt="13"/>
      <dgm:spPr/>
    </dgm:pt>
    <dgm:pt modelId="{048C57F1-ECCE-0343-92FD-0528770CF15B}" type="pres">
      <dgm:prSet presAssocID="{9291E96D-28E8-4F7B-A056-3E6F9E71AFA3}" presName="vert1" presStyleCnt="0"/>
      <dgm:spPr/>
    </dgm:pt>
    <dgm:pt modelId="{8679EBC2-96B5-4E4D-8CFC-60878C3C327E}" type="pres">
      <dgm:prSet presAssocID="{D42E7A17-FBD5-41FD-8624-BD722BF070FB}" presName="thickLine" presStyleLbl="alignNode1" presStyleIdx="10" presStyleCnt="13"/>
      <dgm:spPr/>
    </dgm:pt>
    <dgm:pt modelId="{FEF90080-BAB6-7E42-9A6F-B7D0CC424218}" type="pres">
      <dgm:prSet presAssocID="{D42E7A17-FBD5-41FD-8624-BD722BF070FB}" presName="horz1" presStyleCnt="0"/>
      <dgm:spPr/>
    </dgm:pt>
    <dgm:pt modelId="{7B0A21B8-87FB-E343-8CA1-9B1A1EC33979}" type="pres">
      <dgm:prSet presAssocID="{D42E7A17-FBD5-41FD-8624-BD722BF070FB}" presName="tx1" presStyleLbl="revTx" presStyleIdx="10" presStyleCnt="13"/>
      <dgm:spPr/>
    </dgm:pt>
    <dgm:pt modelId="{9560F569-BD82-DE47-93ED-FF07A6E5D010}" type="pres">
      <dgm:prSet presAssocID="{D42E7A17-FBD5-41FD-8624-BD722BF070FB}" presName="vert1" presStyleCnt="0"/>
      <dgm:spPr/>
    </dgm:pt>
    <dgm:pt modelId="{9CE8745C-1E5E-0C4D-AF0E-E7EE3DF2A369}" type="pres">
      <dgm:prSet presAssocID="{2D69CE33-50F7-EE48-8979-6D1D83FE2BC2}" presName="thickLine" presStyleLbl="alignNode1" presStyleIdx="11" presStyleCnt="13"/>
      <dgm:spPr/>
    </dgm:pt>
    <dgm:pt modelId="{B221303F-EA60-3940-B32E-32C6D9D4A185}" type="pres">
      <dgm:prSet presAssocID="{2D69CE33-50F7-EE48-8979-6D1D83FE2BC2}" presName="horz1" presStyleCnt="0"/>
      <dgm:spPr/>
    </dgm:pt>
    <dgm:pt modelId="{63DCE489-BF67-594C-B50C-8E6FD911CD63}" type="pres">
      <dgm:prSet presAssocID="{2D69CE33-50F7-EE48-8979-6D1D83FE2BC2}" presName="tx1" presStyleLbl="revTx" presStyleIdx="11" presStyleCnt="13"/>
      <dgm:spPr/>
    </dgm:pt>
    <dgm:pt modelId="{1E982B8E-8475-554F-8EA7-32DDF1300A7F}" type="pres">
      <dgm:prSet presAssocID="{2D69CE33-50F7-EE48-8979-6D1D83FE2BC2}" presName="vert1" presStyleCnt="0"/>
      <dgm:spPr/>
    </dgm:pt>
    <dgm:pt modelId="{082BFB98-348C-49EC-8F6D-59CE486E8805}" type="pres">
      <dgm:prSet presAssocID="{32C122F3-AF18-4E86-A6EA-C4C35945B154}" presName="thickLine" presStyleLbl="alignNode1" presStyleIdx="12" presStyleCnt="13"/>
      <dgm:spPr/>
    </dgm:pt>
    <dgm:pt modelId="{33D7AC3B-B686-45D4-A08A-61BF7A8394DE}" type="pres">
      <dgm:prSet presAssocID="{32C122F3-AF18-4E86-A6EA-C4C35945B154}" presName="horz1" presStyleCnt="0"/>
      <dgm:spPr/>
    </dgm:pt>
    <dgm:pt modelId="{AA89A56A-3005-44FB-9B81-A2B17129D7FD}" type="pres">
      <dgm:prSet presAssocID="{32C122F3-AF18-4E86-A6EA-C4C35945B154}" presName="tx1" presStyleLbl="revTx" presStyleIdx="12" presStyleCnt="13"/>
      <dgm:spPr/>
    </dgm:pt>
    <dgm:pt modelId="{7324F210-5BAE-4FFA-B1FF-A6C374FC7E28}" type="pres">
      <dgm:prSet presAssocID="{32C122F3-AF18-4E86-A6EA-C4C35945B154}" presName="vert1" presStyleCnt="0"/>
      <dgm:spPr/>
    </dgm:pt>
  </dgm:ptLst>
  <dgm:cxnLst>
    <dgm:cxn modelId="{AFC26501-E148-4865-9978-9A62408480C2}" type="presOf" srcId="{440042F4-1010-4099-8F12-88D229F6A373}" destId="{CC357C88-6CFB-2F46-ADBE-E721B99E4A2A}" srcOrd="0" destOrd="0" presId="urn:microsoft.com/office/officeart/2008/layout/LinedList"/>
    <dgm:cxn modelId="{2B293602-577F-44C8-A116-070C875F81F0}" srcId="{B9F044B2-413F-413B-B3EC-A85769973F05}" destId="{2F2BF970-3789-40D1-84C2-41396066AEC5}" srcOrd="1" destOrd="0" parTransId="{92E7C4C7-C285-4EC9-9536-C7679A101B8C}" sibTransId="{0DC1DD99-28FE-48E4-B812-FD17D5FDA5A5}"/>
    <dgm:cxn modelId="{51ED7F12-E44E-44F8-8C24-FD60FE7925C4}" srcId="{B9F044B2-413F-413B-B3EC-A85769973F05}" destId="{0175DED7-A421-4C36-A90D-D42E1D4C32BC}" srcOrd="6" destOrd="0" parTransId="{9BEC0AE4-4F52-447C-BBE8-1F0F491C83DC}" sibTransId="{7F3252B4-B102-4DAC-B205-5791958B4021}"/>
    <dgm:cxn modelId="{21150F21-44A8-4207-8957-7EAC3D428ABA}" type="presOf" srcId="{2D69CE33-50F7-EE48-8979-6D1D83FE2BC2}" destId="{63DCE489-BF67-594C-B50C-8E6FD911CD63}" srcOrd="0" destOrd="0" presId="urn:microsoft.com/office/officeart/2008/layout/LinedList"/>
    <dgm:cxn modelId="{60D69D2F-E073-4273-8DFB-AE6D5EE65A78}" type="presOf" srcId="{DE5914C3-7FEE-6844-9AAF-026B83A61C4B}" destId="{C3F9CEBA-778C-554B-8ED2-17263BE238FB}" srcOrd="0" destOrd="0" presId="urn:microsoft.com/office/officeart/2008/layout/LinedList"/>
    <dgm:cxn modelId="{B010F431-4605-40C2-AF36-E053083BEE03}" type="presOf" srcId="{D42E7A17-FBD5-41FD-8624-BD722BF070FB}" destId="{7B0A21B8-87FB-E343-8CA1-9B1A1EC33979}" srcOrd="0" destOrd="0" presId="urn:microsoft.com/office/officeart/2008/layout/LinedList"/>
    <dgm:cxn modelId="{2010FA67-ED05-490F-B458-5E486F14A8A9}" type="presOf" srcId="{450C4385-3EE0-4391-AA04-974F7EEE4012}" destId="{8C4208E3-8596-7749-AF68-2F15D63A1BB4}" srcOrd="0" destOrd="0" presId="urn:microsoft.com/office/officeart/2008/layout/LinedList"/>
    <dgm:cxn modelId="{ADB5C448-AD75-4BD8-8016-5B49E41FF56F}" type="presOf" srcId="{9291E96D-28E8-4F7B-A056-3E6F9E71AFA3}" destId="{ACBE9FF3-59B7-9C4D-BA3C-F24CD8B916AC}" srcOrd="0" destOrd="0" presId="urn:microsoft.com/office/officeart/2008/layout/LinedList"/>
    <dgm:cxn modelId="{EE89714D-F3AD-4062-AF68-4E150DD22C86}" srcId="{B9F044B2-413F-413B-B3EC-A85769973F05}" destId="{D42E7A17-FBD5-41FD-8624-BD722BF070FB}" srcOrd="10" destOrd="0" parTransId="{16232C20-2DD8-4B6E-887D-3F36E112EEA7}" sibTransId="{87E489DE-DBCB-44E7-A137-78B138AFEF69}"/>
    <dgm:cxn modelId="{0F39076E-523D-4CB7-8E9D-D690D6847295}" srcId="{B9F044B2-413F-413B-B3EC-A85769973F05}" destId="{6B94FC45-F9DF-4F18-B1E6-E0033CC0DE31}" srcOrd="7" destOrd="0" parTransId="{AEC03428-96F7-4AF7-A841-61EF1AAD51BE}" sibTransId="{F9717078-F71E-4EE5-8081-427481A53884}"/>
    <dgm:cxn modelId="{5F858952-F62B-4C18-A85B-F1390E6864A5}" srcId="{B9F044B2-413F-413B-B3EC-A85769973F05}" destId="{CDDED7D0-380E-4AF2-AC63-9FC71869175F}" srcOrd="4" destOrd="0" parTransId="{D9DC41F2-24B3-4AAD-9D44-9A4BD9123457}" sibTransId="{845634C7-B080-4DBB-B261-A912106F4EE1}"/>
    <dgm:cxn modelId="{49DA7B75-7C95-4A6A-A4F7-F5888E68689F}" type="presOf" srcId="{5336D59E-B003-40B0-AB35-692700AEBB51}" destId="{33DD5A99-9E65-A847-9244-E1E647E90F22}" srcOrd="0" destOrd="0" presId="urn:microsoft.com/office/officeart/2008/layout/LinedList"/>
    <dgm:cxn modelId="{377DBA57-7E8B-4532-9F1F-7674D58282E2}" srcId="{B9F044B2-413F-413B-B3EC-A85769973F05}" destId="{5336D59E-B003-40B0-AB35-692700AEBB51}" srcOrd="2" destOrd="0" parTransId="{60FA6654-9725-4FE2-84F8-1AA8632F7493}" sibTransId="{3A39B4E6-E666-4DAA-AA4D-F42A7F0C4BBC}"/>
    <dgm:cxn modelId="{B0E43E80-E67C-4C84-ABEF-5873F4F813E9}" srcId="{B9F044B2-413F-413B-B3EC-A85769973F05}" destId="{9291E96D-28E8-4F7B-A056-3E6F9E71AFA3}" srcOrd="9" destOrd="0" parTransId="{0D62B65B-1B7E-449A-AE14-9A8186965ADA}" sibTransId="{38E0F4DE-C72D-4963-B533-163B6E3D0959}"/>
    <dgm:cxn modelId="{2BF13A84-7A4D-4649-8684-A527E4CC79E2}" type="presOf" srcId="{76E98862-37B5-447C-9621-656E1B213D9D}" destId="{0A38A714-6AA5-344A-87A2-FBDD1CE375D5}" srcOrd="0" destOrd="0" presId="urn:microsoft.com/office/officeart/2008/layout/LinedList"/>
    <dgm:cxn modelId="{90195E85-92B7-42E3-8B59-0DC1F98B9381}" type="presOf" srcId="{32C122F3-AF18-4E86-A6EA-C4C35945B154}" destId="{AA89A56A-3005-44FB-9B81-A2B17129D7FD}" srcOrd="0" destOrd="0" presId="urn:microsoft.com/office/officeart/2008/layout/LinedList"/>
    <dgm:cxn modelId="{BFB3D486-4DA2-A04F-8A2B-AAE03D6A6A12}" srcId="{B9F044B2-413F-413B-B3EC-A85769973F05}" destId="{2D69CE33-50F7-EE48-8979-6D1D83FE2BC2}" srcOrd="11" destOrd="0" parTransId="{1C8FCD1A-86F3-3F49-838D-276E1F048DF2}" sibTransId="{1137E497-CD5F-AF44-A6F4-33A8A69E8E8B}"/>
    <dgm:cxn modelId="{FD5D378D-6388-664A-ADB4-3459D5B1798B}" srcId="{B9F044B2-413F-413B-B3EC-A85769973F05}" destId="{DE5914C3-7FEE-6844-9AAF-026B83A61C4B}" srcOrd="0" destOrd="0" parTransId="{3DC2C23B-B47F-0B41-800F-78AF10DF1E3D}" sibTransId="{758A73FD-677E-D245-80E7-F9AFA11CCC45}"/>
    <dgm:cxn modelId="{B4787DB3-3136-4FF9-9157-7EA3CD8B48B3}" type="presOf" srcId="{0175DED7-A421-4C36-A90D-D42E1D4C32BC}" destId="{B0AF4EDC-7393-8242-B916-A8EAA7DC09BC}" srcOrd="0" destOrd="0" presId="urn:microsoft.com/office/officeart/2008/layout/LinedList"/>
    <dgm:cxn modelId="{E5BD9ABE-C520-410B-A1FA-21A317D5DED6}" srcId="{B9F044B2-413F-413B-B3EC-A85769973F05}" destId="{76E98862-37B5-447C-9621-656E1B213D9D}" srcOrd="8" destOrd="0" parTransId="{FB74A7E8-EB1D-43A1-92F0-0DC946C50516}" sibTransId="{E4046A88-B164-4F73-95A2-5902F51A1691}"/>
    <dgm:cxn modelId="{132775C5-4E0E-4878-AAED-F4090AC9F14D}" type="presOf" srcId="{2F2BF970-3789-40D1-84C2-41396066AEC5}" destId="{1D2D5FE7-CCAE-EF43-9EC3-6EAC12D9AF48}" srcOrd="0" destOrd="0" presId="urn:microsoft.com/office/officeart/2008/layout/LinedList"/>
    <dgm:cxn modelId="{2FCB82C6-BBC0-44DF-8CF6-31DFC2B07FAF}" srcId="{B9F044B2-413F-413B-B3EC-A85769973F05}" destId="{450C4385-3EE0-4391-AA04-974F7EEE4012}" srcOrd="5" destOrd="0" parTransId="{1FFB0579-6B8D-49C0-9F96-3A9D30609D1B}" sibTransId="{A33BA62F-B30D-460A-901E-707C450DE689}"/>
    <dgm:cxn modelId="{891BD8CE-CE1C-47FC-BDA7-8F3E954C2D41}" srcId="{B9F044B2-413F-413B-B3EC-A85769973F05}" destId="{32C122F3-AF18-4E86-A6EA-C4C35945B154}" srcOrd="12" destOrd="0" parTransId="{C794261A-A124-40CD-902D-8C43B1A8C18A}" sibTransId="{488B242A-ED95-4B8D-92F6-1B24FBACC108}"/>
    <dgm:cxn modelId="{9B2BF2DB-AE13-4152-B93D-512EA1D297FC}" type="presOf" srcId="{6B94FC45-F9DF-4F18-B1E6-E0033CC0DE31}" destId="{6C156EDC-69E3-7E4B-8BC1-BE716B2C87D5}" srcOrd="0" destOrd="0" presId="urn:microsoft.com/office/officeart/2008/layout/LinedList"/>
    <dgm:cxn modelId="{5B867AE0-531C-C847-901A-2EE52AB59BCB}" type="presOf" srcId="{B9F044B2-413F-413B-B3EC-A85769973F05}" destId="{76863A54-5D4C-C945-9E3A-F5F4C4BA64D5}" srcOrd="0" destOrd="0" presId="urn:microsoft.com/office/officeart/2008/layout/LinedList"/>
    <dgm:cxn modelId="{225979E1-5EFA-48D0-9E13-56F137002D62}" type="presOf" srcId="{CDDED7D0-380E-4AF2-AC63-9FC71869175F}" destId="{4805B8A6-6834-B94E-803A-42B07D907922}" srcOrd="0" destOrd="0" presId="urn:microsoft.com/office/officeart/2008/layout/LinedList"/>
    <dgm:cxn modelId="{D3ADA6E7-4DBF-4F26-ACBC-8A2EF7420485}" srcId="{B9F044B2-413F-413B-B3EC-A85769973F05}" destId="{440042F4-1010-4099-8F12-88D229F6A373}" srcOrd="3" destOrd="0" parTransId="{BBA36699-BB92-4F0D-AFF1-EFA94BE44C1F}" sibTransId="{884CBB69-6718-439C-BD87-651FE7E5EA9B}"/>
    <dgm:cxn modelId="{98B736FB-A15A-4C9A-BF5B-B549900977B2}" type="presParOf" srcId="{76863A54-5D4C-C945-9E3A-F5F4C4BA64D5}" destId="{728BB74F-D346-E142-AE88-66CAC1C3CABE}" srcOrd="0" destOrd="0" presId="urn:microsoft.com/office/officeart/2008/layout/LinedList"/>
    <dgm:cxn modelId="{4C079DB7-69CD-4459-9671-E4AFF4534373}" type="presParOf" srcId="{76863A54-5D4C-C945-9E3A-F5F4C4BA64D5}" destId="{82B3E629-442A-004C-A66E-AA4EC177CA0A}" srcOrd="1" destOrd="0" presId="urn:microsoft.com/office/officeart/2008/layout/LinedList"/>
    <dgm:cxn modelId="{7763AF74-8DEC-4DE3-90D6-7AC3BDA9B8AB}" type="presParOf" srcId="{82B3E629-442A-004C-A66E-AA4EC177CA0A}" destId="{C3F9CEBA-778C-554B-8ED2-17263BE238FB}" srcOrd="0" destOrd="0" presId="urn:microsoft.com/office/officeart/2008/layout/LinedList"/>
    <dgm:cxn modelId="{7ABD4F24-FD49-475D-A96C-6A838E04AA10}" type="presParOf" srcId="{82B3E629-442A-004C-A66E-AA4EC177CA0A}" destId="{F1299787-B2F6-7546-BB0B-9B77C2BB6C65}" srcOrd="1" destOrd="0" presId="urn:microsoft.com/office/officeart/2008/layout/LinedList"/>
    <dgm:cxn modelId="{455642A9-F931-4630-8BA5-5CBA9A776F92}" type="presParOf" srcId="{76863A54-5D4C-C945-9E3A-F5F4C4BA64D5}" destId="{973A5509-0C5B-1A40-B1E1-1382E43A1409}" srcOrd="2" destOrd="0" presId="urn:microsoft.com/office/officeart/2008/layout/LinedList"/>
    <dgm:cxn modelId="{D005F627-F96F-4D04-A321-A48AB5B888D5}" type="presParOf" srcId="{76863A54-5D4C-C945-9E3A-F5F4C4BA64D5}" destId="{A25F0648-D045-B447-A2B4-BBAE7935987A}" srcOrd="3" destOrd="0" presId="urn:microsoft.com/office/officeart/2008/layout/LinedList"/>
    <dgm:cxn modelId="{29A9782B-53A2-468A-99B0-BDC253057908}" type="presParOf" srcId="{A25F0648-D045-B447-A2B4-BBAE7935987A}" destId="{1D2D5FE7-CCAE-EF43-9EC3-6EAC12D9AF48}" srcOrd="0" destOrd="0" presId="urn:microsoft.com/office/officeart/2008/layout/LinedList"/>
    <dgm:cxn modelId="{1E45BE84-2B74-49D6-99AD-C827E2F0489A}" type="presParOf" srcId="{A25F0648-D045-B447-A2B4-BBAE7935987A}" destId="{D02FEF34-1844-6848-AE91-A1E1BEE0181D}" srcOrd="1" destOrd="0" presId="urn:microsoft.com/office/officeart/2008/layout/LinedList"/>
    <dgm:cxn modelId="{5382B3CD-8D9A-4D40-9EF9-75916F2F01E5}" type="presParOf" srcId="{76863A54-5D4C-C945-9E3A-F5F4C4BA64D5}" destId="{7F593C87-6E08-C346-8A6C-3E272DAC0DCD}" srcOrd="4" destOrd="0" presId="urn:microsoft.com/office/officeart/2008/layout/LinedList"/>
    <dgm:cxn modelId="{AB32C4DD-A8C0-4B47-BE45-41EFDFE57F82}" type="presParOf" srcId="{76863A54-5D4C-C945-9E3A-F5F4C4BA64D5}" destId="{C29FD8B4-47A1-A343-A2F5-1563AE91E9ED}" srcOrd="5" destOrd="0" presId="urn:microsoft.com/office/officeart/2008/layout/LinedList"/>
    <dgm:cxn modelId="{965D0EE5-460E-420F-BFB9-A85FB9ACE58F}" type="presParOf" srcId="{C29FD8B4-47A1-A343-A2F5-1563AE91E9ED}" destId="{33DD5A99-9E65-A847-9244-E1E647E90F22}" srcOrd="0" destOrd="0" presId="urn:microsoft.com/office/officeart/2008/layout/LinedList"/>
    <dgm:cxn modelId="{B0F8336E-49F1-406A-8B58-DE8BCE01A942}" type="presParOf" srcId="{C29FD8B4-47A1-A343-A2F5-1563AE91E9ED}" destId="{9E45CFFF-B9CC-AB48-8077-FEC6470498CD}" srcOrd="1" destOrd="0" presId="urn:microsoft.com/office/officeart/2008/layout/LinedList"/>
    <dgm:cxn modelId="{15165584-F704-42FF-80FF-1F4F5C0A4AB9}" type="presParOf" srcId="{76863A54-5D4C-C945-9E3A-F5F4C4BA64D5}" destId="{429D8F16-F221-9A44-97FF-580312820E67}" srcOrd="6" destOrd="0" presId="urn:microsoft.com/office/officeart/2008/layout/LinedList"/>
    <dgm:cxn modelId="{AA6192B4-B8EA-408A-A615-E18C3B379FDA}" type="presParOf" srcId="{76863A54-5D4C-C945-9E3A-F5F4C4BA64D5}" destId="{31A50AA4-28EA-8A49-B67E-27BFEEFA93EE}" srcOrd="7" destOrd="0" presId="urn:microsoft.com/office/officeart/2008/layout/LinedList"/>
    <dgm:cxn modelId="{1B35E4DC-74E7-4707-AD46-3FDF30AFF02F}" type="presParOf" srcId="{31A50AA4-28EA-8A49-B67E-27BFEEFA93EE}" destId="{CC357C88-6CFB-2F46-ADBE-E721B99E4A2A}" srcOrd="0" destOrd="0" presId="urn:microsoft.com/office/officeart/2008/layout/LinedList"/>
    <dgm:cxn modelId="{9429B3E4-FA1D-46FD-A96A-1B2CF7B069F2}" type="presParOf" srcId="{31A50AA4-28EA-8A49-B67E-27BFEEFA93EE}" destId="{96245C04-6751-7541-92BB-602ED1A929DC}" srcOrd="1" destOrd="0" presId="urn:microsoft.com/office/officeart/2008/layout/LinedList"/>
    <dgm:cxn modelId="{9E7BF3D6-0228-4A1D-9436-D8C66ABC3471}" type="presParOf" srcId="{76863A54-5D4C-C945-9E3A-F5F4C4BA64D5}" destId="{9B01C653-D026-2D47-BA7F-CCFE48FAE45D}" srcOrd="8" destOrd="0" presId="urn:microsoft.com/office/officeart/2008/layout/LinedList"/>
    <dgm:cxn modelId="{D92049E7-4F27-450D-93BA-9C4E0E3FDFD4}" type="presParOf" srcId="{76863A54-5D4C-C945-9E3A-F5F4C4BA64D5}" destId="{EF33CD78-D043-BC42-AF38-B96F147BBEA7}" srcOrd="9" destOrd="0" presId="urn:microsoft.com/office/officeart/2008/layout/LinedList"/>
    <dgm:cxn modelId="{D31C2C1A-100F-4F88-A0C1-8BC7FCB5F1F7}" type="presParOf" srcId="{EF33CD78-D043-BC42-AF38-B96F147BBEA7}" destId="{4805B8A6-6834-B94E-803A-42B07D907922}" srcOrd="0" destOrd="0" presId="urn:microsoft.com/office/officeart/2008/layout/LinedList"/>
    <dgm:cxn modelId="{876BEC48-792A-4643-96D8-0AF349F1786B}" type="presParOf" srcId="{EF33CD78-D043-BC42-AF38-B96F147BBEA7}" destId="{66DE79C8-72F7-C842-B394-7EFE5FD75141}" srcOrd="1" destOrd="0" presId="urn:microsoft.com/office/officeart/2008/layout/LinedList"/>
    <dgm:cxn modelId="{F99E3F82-52A3-4682-BA25-9585A002BA23}" type="presParOf" srcId="{76863A54-5D4C-C945-9E3A-F5F4C4BA64D5}" destId="{3736317A-E7F1-864B-A0F9-FD9DC5768D20}" srcOrd="10" destOrd="0" presId="urn:microsoft.com/office/officeart/2008/layout/LinedList"/>
    <dgm:cxn modelId="{6D5C961D-2A37-469A-B1F1-8358CC7E2BB4}" type="presParOf" srcId="{76863A54-5D4C-C945-9E3A-F5F4C4BA64D5}" destId="{D08A8501-B322-9449-862A-7D494A257152}" srcOrd="11" destOrd="0" presId="urn:microsoft.com/office/officeart/2008/layout/LinedList"/>
    <dgm:cxn modelId="{080A9CCF-4D00-4C28-916E-756937DBE152}" type="presParOf" srcId="{D08A8501-B322-9449-862A-7D494A257152}" destId="{8C4208E3-8596-7749-AF68-2F15D63A1BB4}" srcOrd="0" destOrd="0" presId="urn:microsoft.com/office/officeart/2008/layout/LinedList"/>
    <dgm:cxn modelId="{22C336EE-80B0-4050-8E2A-8DB5640BBECC}" type="presParOf" srcId="{D08A8501-B322-9449-862A-7D494A257152}" destId="{EF22DB6F-DFB8-0C42-BE92-5DAD9DFC0B0A}" srcOrd="1" destOrd="0" presId="urn:microsoft.com/office/officeart/2008/layout/LinedList"/>
    <dgm:cxn modelId="{F97B3606-DF5A-4107-8DFE-AD4012E53D94}" type="presParOf" srcId="{76863A54-5D4C-C945-9E3A-F5F4C4BA64D5}" destId="{35B0E08C-3A43-D843-8E6C-F6D02187F06E}" srcOrd="12" destOrd="0" presId="urn:microsoft.com/office/officeart/2008/layout/LinedList"/>
    <dgm:cxn modelId="{100B6F16-F718-4E2C-8FD9-45AC11963068}" type="presParOf" srcId="{76863A54-5D4C-C945-9E3A-F5F4C4BA64D5}" destId="{BF81E8CB-63BD-7B42-B1AA-4B1117A447E5}" srcOrd="13" destOrd="0" presId="urn:microsoft.com/office/officeart/2008/layout/LinedList"/>
    <dgm:cxn modelId="{27141356-D362-4262-B0EE-DB7F286155D2}" type="presParOf" srcId="{BF81E8CB-63BD-7B42-B1AA-4B1117A447E5}" destId="{B0AF4EDC-7393-8242-B916-A8EAA7DC09BC}" srcOrd="0" destOrd="0" presId="urn:microsoft.com/office/officeart/2008/layout/LinedList"/>
    <dgm:cxn modelId="{51CDEC3F-7553-4500-A3BE-CFD79941AA62}" type="presParOf" srcId="{BF81E8CB-63BD-7B42-B1AA-4B1117A447E5}" destId="{1369F828-A546-1A45-BF6C-68B3836506D3}" srcOrd="1" destOrd="0" presId="urn:microsoft.com/office/officeart/2008/layout/LinedList"/>
    <dgm:cxn modelId="{0E39A271-1D61-45EB-AEDA-32A20732F2B5}" type="presParOf" srcId="{76863A54-5D4C-C945-9E3A-F5F4C4BA64D5}" destId="{6287FA83-6540-E54D-9736-C03B18A0FA20}" srcOrd="14" destOrd="0" presId="urn:microsoft.com/office/officeart/2008/layout/LinedList"/>
    <dgm:cxn modelId="{EC5061DB-0624-4AE7-B7E8-60DC778E72B2}" type="presParOf" srcId="{76863A54-5D4C-C945-9E3A-F5F4C4BA64D5}" destId="{B02F8F2A-77E9-644B-966A-691970DFC62B}" srcOrd="15" destOrd="0" presId="urn:microsoft.com/office/officeart/2008/layout/LinedList"/>
    <dgm:cxn modelId="{C60B1EE8-E2EB-48C0-846E-1A9302FBDE18}" type="presParOf" srcId="{B02F8F2A-77E9-644B-966A-691970DFC62B}" destId="{6C156EDC-69E3-7E4B-8BC1-BE716B2C87D5}" srcOrd="0" destOrd="0" presId="urn:microsoft.com/office/officeart/2008/layout/LinedList"/>
    <dgm:cxn modelId="{CD15EC13-ED1E-44C7-81EB-D00C1F64BCBC}" type="presParOf" srcId="{B02F8F2A-77E9-644B-966A-691970DFC62B}" destId="{C7F2E3E5-BA45-5240-A42A-E71861D761C3}" srcOrd="1" destOrd="0" presId="urn:microsoft.com/office/officeart/2008/layout/LinedList"/>
    <dgm:cxn modelId="{59AA359B-06BD-4C8B-BA1C-B041BF7D6678}" type="presParOf" srcId="{76863A54-5D4C-C945-9E3A-F5F4C4BA64D5}" destId="{D7772AC0-D557-0949-B3B7-69C446846DDE}" srcOrd="16" destOrd="0" presId="urn:microsoft.com/office/officeart/2008/layout/LinedList"/>
    <dgm:cxn modelId="{9DA627CF-57B8-436A-BD39-90D2C361AFEF}" type="presParOf" srcId="{76863A54-5D4C-C945-9E3A-F5F4C4BA64D5}" destId="{9FBD3E95-DCB0-0448-AC8B-EFB3C042FECE}" srcOrd="17" destOrd="0" presId="urn:microsoft.com/office/officeart/2008/layout/LinedList"/>
    <dgm:cxn modelId="{718CD296-AFB5-4648-A2A9-DFC3B381DEA0}" type="presParOf" srcId="{9FBD3E95-DCB0-0448-AC8B-EFB3C042FECE}" destId="{0A38A714-6AA5-344A-87A2-FBDD1CE375D5}" srcOrd="0" destOrd="0" presId="urn:microsoft.com/office/officeart/2008/layout/LinedList"/>
    <dgm:cxn modelId="{EDF73AEA-2C8F-46ED-BD34-77F36C1CADB5}" type="presParOf" srcId="{9FBD3E95-DCB0-0448-AC8B-EFB3C042FECE}" destId="{FC5C6718-EEAD-854E-8300-49B82CE3B23C}" srcOrd="1" destOrd="0" presId="urn:microsoft.com/office/officeart/2008/layout/LinedList"/>
    <dgm:cxn modelId="{1701A2F1-8C5A-4142-B0EE-27A037DE6746}" type="presParOf" srcId="{76863A54-5D4C-C945-9E3A-F5F4C4BA64D5}" destId="{6281E5E4-E56B-1640-9C74-3227BF9009AC}" srcOrd="18" destOrd="0" presId="urn:microsoft.com/office/officeart/2008/layout/LinedList"/>
    <dgm:cxn modelId="{0D8182F2-F452-455F-A9BB-1C6A947585B4}" type="presParOf" srcId="{76863A54-5D4C-C945-9E3A-F5F4C4BA64D5}" destId="{48CEAEF2-7B42-E84A-BFC1-E1833E0E8752}" srcOrd="19" destOrd="0" presId="urn:microsoft.com/office/officeart/2008/layout/LinedList"/>
    <dgm:cxn modelId="{2F2E5809-2FB3-449E-ACC7-2965D3E34064}" type="presParOf" srcId="{48CEAEF2-7B42-E84A-BFC1-E1833E0E8752}" destId="{ACBE9FF3-59B7-9C4D-BA3C-F24CD8B916AC}" srcOrd="0" destOrd="0" presId="urn:microsoft.com/office/officeart/2008/layout/LinedList"/>
    <dgm:cxn modelId="{CBD61715-CC29-42BC-AC6D-181BB91BB50D}" type="presParOf" srcId="{48CEAEF2-7B42-E84A-BFC1-E1833E0E8752}" destId="{048C57F1-ECCE-0343-92FD-0528770CF15B}" srcOrd="1" destOrd="0" presId="urn:microsoft.com/office/officeart/2008/layout/LinedList"/>
    <dgm:cxn modelId="{F5C8F9D4-9EDC-45B3-8A02-CB17F4A80C58}" type="presParOf" srcId="{76863A54-5D4C-C945-9E3A-F5F4C4BA64D5}" destId="{8679EBC2-96B5-4E4D-8CFC-60878C3C327E}" srcOrd="20" destOrd="0" presId="urn:microsoft.com/office/officeart/2008/layout/LinedList"/>
    <dgm:cxn modelId="{3EDE5B51-4E48-4E59-9CE8-39B1B624546E}" type="presParOf" srcId="{76863A54-5D4C-C945-9E3A-F5F4C4BA64D5}" destId="{FEF90080-BAB6-7E42-9A6F-B7D0CC424218}" srcOrd="21" destOrd="0" presId="urn:microsoft.com/office/officeart/2008/layout/LinedList"/>
    <dgm:cxn modelId="{FA66DDC8-C598-49B7-A0C6-84FAB387A18A}" type="presParOf" srcId="{FEF90080-BAB6-7E42-9A6F-B7D0CC424218}" destId="{7B0A21B8-87FB-E343-8CA1-9B1A1EC33979}" srcOrd="0" destOrd="0" presId="urn:microsoft.com/office/officeart/2008/layout/LinedList"/>
    <dgm:cxn modelId="{591A32B4-7197-45AB-87CD-E1056769C71F}" type="presParOf" srcId="{FEF90080-BAB6-7E42-9A6F-B7D0CC424218}" destId="{9560F569-BD82-DE47-93ED-FF07A6E5D010}" srcOrd="1" destOrd="0" presId="urn:microsoft.com/office/officeart/2008/layout/LinedList"/>
    <dgm:cxn modelId="{EB8A04FA-3E2F-41A1-AFCA-5297AC0168E2}" type="presParOf" srcId="{76863A54-5D4C-C945-9E3A-F5F4C4BA64D5}" destId="{9CE8745C-1E5E-0C4D-AF0E-E7EE3DF2A369}" srcOrd="22" destOrd="0" presId="urn:microsoft.com/office/officeart/2008/layout/LinedList"/>
    <dgm:cxn modelId="{9EF17704-FAE0-4647-9DC2-7005647CAD71}" type="presParOf" srcId="{76863A54-5D4C-C945-9E3A-F5F4C4BA64D5}" destId="{B221303F-EA60-3940-B32E-32C6D9D4A185}" srcOrd="23" destOrd="0" presId="urn:microsoft.com/office/officeart/2008/layout/LinedList"/>
    <dgm:cxn modelId="{A7FCDCCC-A085-4024-A878-7DC2CDF4E0DE}" type="presParOf" srcId="{B221303F-EA60-3940-B32E-32C6D9D4A185}" destId="{63DCE489-BF67-594C-B50C-8E6FD911CD63}" srcOrd="0" destOrd="0" presId="urn:microsoft.com/office/officeart/2008/layout/LinedList"/>
    <dgm:cxn modelId="{27BA2531-2656-4CC7-B8A6-6BCC565ED717}" type="presParOf" srcId="{B221303F-EA60-3940-B32E-32C6D9D4A185}" destId="{1E982B8E-8475-554F-8EA7-32DDF1300A7F}" srcOrd="1" destOrd="0" presId="urn:microsoft.com/office/officeart/2008/layout/LinedList"/>
    <dgm:cxn modelId="{76CF48E6-BEF8-4FD8-AA17-453732F18759}" type="presParOf" srcId="{76863A54-5D4C-C945-9E3A-F5F4C4BA64D5}" destId="{082BFB98-348C-49EC-8F6D-59CE486E8805}" srcOrd="24" destOrd="0" presId="urn:microsoft.com/office/officeart/2008/layout/LinedList"/>
    <dgm:cxn modelId="{77B7506F-F23B-4E8C-9375-487420836C9E}" type="presParOf" srcId="{76863A54-5D4C-C945-9E3A-F5F4C4BA64D5}" destId="{33D7AC3B-B686-45D4-A08A-61BF7A8394DE}" srcOrd="25" destOrd="0" presId="urn:microsoft.com/office/officeart/2008/layout/LinedList"/>
    <dgm:cxn modelId="{7D5702B6-F16F-4F09-8BEC-D36E2185593A}" type="presParOf" srcId="{33D7AC3B-B686-45D4-A08A-61BF7A8394DE}" destId="{AA89A56A-3005-44FB-9B81-A2B17129D7FD}" srcOrd="0" destOrd="0" presId="urn:microsoft.com/office/officeart/2008/layout/LinedList"/>
    <dgm:cxn modelId="{884FF562-8228-4D0E-A9AB-2E1381580A0E}" type="presParOf" srcId="{33D7AC3B-B686-45D4-A08A-61BF7A8394DE}" destId="{7324F210-5BAE-4FFA-B1FF-A6C374FC7E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1648B2-B3DD-4E38-8E0C-E18DA38C0B8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3EE1E78-25C1-402F-965F-677F2FEDDCA8}">
      <dgm:prSet/>
      <dgm:spPr/>
      <dgm:t>
        <a:bodyPr/>
        <a:lstStyle/>
        <a:p>
          <a:r>
            <a:rPr lang="en-US"/>
            <a:t>An image is a read-only filesystem.</a:t>
          </a:r>
        </a:p>
      </dgm:t>
    </dgm:pt>
    <dgm:pt modelId="{13061148-192D-4215-B572-76D232AB713E}" type="parTrans" cxnId="{0C314B51-2784-4E30-A9C3-5C5BEE9FB761}">
      <dgm:prSet/>
      <dgm:spPr/>
      <dgm:t>
        <a:bodyPr/>
        <a:lstStyle/>
        <a:p>
          <a:endParaRPr lang="en-US"/>
        </a:p>
      </dgm:t>
    </dgm:pt>
    <dgm:pt modelId="{DBD9B386-41A3-4CE2-B0C1-C3FCEC986711}" type="sibTrans" cxnId="{0C314B51-2784-4E30-A9C3-5C5BEE9FB761}">
      <dgm:prSet/>
      <dgm:spPr/>
      <dgm:t>
        <a:bodyPr/>
        <a:lstStyle/>
        <a:p>
          <a:endParaRPr lang="en-US"/>
        </a:p>
      </dgm:t>
    </dgm:pt>
    <dgm:pt modelId="{1BFF4950-5481-44A2-AB16-44D9ABEC86AE}">
      <dgm:prSet/>
      <dgm:spPr/>
      <dgm:t>
        <a:bodyPr/>
        <a:lstStyle/>
        <a:p>
          <a:r>
            <a:rPr lang="en-US"/>
            <a:t>A container is an encapsulated set of processes, running in a read-write copy of that filesystem.</a:t>
          </a:r>
        </a:p>
      </dgm:t>
    </dgm:pt>
    <dgm:pt modelId="{02F29C4E-1ADC-4381-BB89-7AD1A930A724}" type="parTrans" cxnId="{B29A09DC-653A-4EAE-A682-74BA1ABD8643}">
      <dgm:prSet/>
      <dgm:spPr/>
      <dgm:t>
        <a:bodyPr/>
        <a:lstStyle/>
        <a:p>
          <a:endParaRPr lang="en-US"/>
        </a:p>
      </dgm:t>
    </dgm:pt>
    <dgm:pt modelId="{31A7BECB-53AD-4444-8D16-CBCB2EC70AE0}" type="sibTrans" cxnId="{B29A09DC-653A-4EAE-A682-74BA1ABD8643}">
      <dgm:prSet/>
      <dgm:spPr/>
      <dgm:t>
        <a:bodyPr/>
        <a:lstStyle/>
        <a:p>
          <a:endParaRPr lang="en-US"/>
        </a:p>
      </dgm:t>
    </dgm:pt>
    <dgm:pt modelId="{FCD3A0CA-024B-4ED1-A28E-CB74B5ED6E6B}">
      <dgm:prSet/>
      <dgm:spPr/>
      <dgm:t>
        <a:bodyPr/>
        <a:lstStyle/>
        <a:p>
          <a:r>
            <a:rPr lang="en-US"/>
            <a:t>To optimize container boot time, </a:t>
          </a:r>
          <a:r>
            <a:rPr lang="en-US" i="1"/>
            <a:t>copy-on-write</a:t>
          </a:r>
          <a:r>
            <a:rPr lang="en-US"/>
            <a:t> is used instead of regular copy.</a:t>
          </a:r>
        </a:p>
      </dgm:t>
    </dgm:pt>
    <dgm:pt modelId="{BE6A9738-D8F5-4B26-8AEE-0773D5E4FB54}" type="parTrans" cxnId="{873CFBDB-DE8A-4149-9643-42C962EFA49D}">
      <dgm:prSet/>
      <dgm:spPr/>
      <dgm:t>
        <a:bodyPr/>
        <a:lstStyle/>
        <a:p>
          <a:endParaRPr lang="en-US"/>
        </a:p>
      </dgm:t>
    </dgm:pt>
    <dgm:pt modelId="{266107D5-810D-4715-9264-A086B12ED6F3}" type="sibTrans" cxnId="{873CFBDB-DE8A-4149-9643-42C962EFA49D}">
      <dgm:prSet/>
      <dgm:spPr/>
      <dgm:t>
        <a:bodyPr/>
        <a:lstStyle/>
        <a:p>
          <a:endParaRPr lang="en-US"/>
        </a:p>
      </dgm:t>
    </dgm:pt>
    <dgm:pt modelId="{308788E3-2B72-44FA-8399-E89DA37FF947}">
      <dgm:prSet/>
      <dgm:spPr/>
      <dgm:t>
        <a:bodyPr/>
        <a:lstStyle/>
        <a:p>
          <a:r>
            <a:rPr lang="en-US"/>
            <a:t>docker run starts a container from a given image.</a:t>
          </a:r>
        </a:p>
      </dgm:t>
    </dgm:pt>
    <dgm:pt modelId="{7B08C122-B784-4282-92B5-9B22C78E5571}" type="parTrans" cxnId="{493BFA07-2943-4225-B6D8-E182A0E6B5BF}">
      <dgm:prSet/>
      <dgm:spPr/>
      <dgm:t>
        <a:bodyPr/>
        <a:lstStyle/>
        <a:p>
          <a:endParaRPr lang="en-US"/>
        </a:p>
      </dgm:t>
    </dgm:pt>
    <dgm:pt modelId="{92F92D39-046F-41E3-9E9D-DF919B9AEA45}" type="sibTrans" cxnId="{493BFA07-2943-4225-B6D8-E182A0E6B5BF}">
      <dgm:prSet/>
      <dgm:spPr/>
      <dgm:t>
        <a:bodyPr/>
        <a:lstStyle/>
        <a:p>
          <a:endParaRPr lang="en-US"/>
        </a:p>
      </dgm:t>
    </dgm:pt>
    <dgm:pt modelId="{5AB602B1-78E0-4B93-8C8E-F6BA646190A5}" type="pres">
      <dgm:prSet presAssocID="{A91648B2-B3DD-4E38-8E0C-E18DA38C0B86}" presName="vert0" presStyleCnt="0">
        <dgm:presLayoutVars>
          <dgm:dir/>
          <dgm:animOne val="branch"/>
          <dgm:animLvl val="lvl"/>
        </dgm:presLayoutVars>
      </dgm:prSet>
      <dgm:spPr/>
    </dgm:pt>
    <dgm:pt modelId="{B73FD181-4E17-4AAF-A2AE-B90DA836641B}" type="pres">
      <dgm:prSet presAssocID="{E3EE1E78-25C1-402F-965F-677F2FEDDCA8}" presName="thickLine" presStyleLbl="alignNode1" presStyleIdx="0" presStyleCnt="4"/>
      <dgm:spPr/>
    </dgm:pt>
    <dgm:pt modelId="{716B0713-FBE8-4E17-98A9-EA7F1F9FCAF3}" type="pres">
      <dgm:prSet presAssocID="{E3EE1E78-25C1-402F-965F-677F2FEDDCA8}" presName="horz1" presStyleCnt="0"/>
      <dgm:spPr/>
    </dgm:pt>
    <dgm:pt modelId="{87D72F44-E959-4564-B7B6-4B0FA3A9D0D6}" type="pres">
      <dgm:prSet presAssocID="{E3EE1E78-25C1-402F-965F-677F2FEDDCA8}" presName="tx1" presStyleLbl="revTx" presStyleIdx="0" presStyleCnt="4"/>
      <dgm:spPr/>
    </dgm:pt>
    <dgm:pt modelId="{537622C2-7999-4918-A1D8-5BB1E6E9CF78}" type="pres">
      <dgm:prSet presAssocID="{E3EE1E78-25C1-402F-965F-677F2FEDDCA8}" presName="vert1" presStyleCnt="0"/>
      <dgm:spPr/>
    </dgm:pt>
    <dgm:pt modelId="{94E75A7D-4032-4B6D-9BCB-85FA083837D4}" type="pres">
      <dgm:prSet presAssocID="{1BFF4950-5481-44A2-AB16-44D9ABEC86AE}" presName="thickLine" presStyleLbl="alignNode1" presStyleIdx="1" presStyleCnt="4"/>
      <dgm:spPr/>
    </dgm:pt>
    <dgm:pt modelId="{7F039F36-03B2-458F-8ECF-017109235654}" type="pres">
      <dgm:prSet presAssocID="{1BFF4950-5481-44A2-AB16-44D9ABEC86AE}" presName="horz1" presStyleCnt="0"/>
      <dgm:spPr/>
    </dgm:pt>
    <dgm:pt modelId="{E4B81463-6D57-4841-A96F-EADB42C5C165}" type="pres">
      <dgm:prSet presAssocID="{1BFF4950-5481-44A2-AB16-44D9ABEC86AE}" presName="tx1" presStyleLbl="revTx" presStyleIdx="1" presStyleCnt="4"/>
      <dgm:spPr/>
    </dgm:pt>
    <dgm:pt modelId="{4FB82692-5205-4624-8A02-8F94451C7660}" type="pres">
      <dgm:prSet presAssocID="{1BFF4950-5481-44A2-AB16-44D9ABEC86AE}" presName="vert1" presStyleCnt="0"/>
      <dgm:spPr/>
    </dgm:pt>
    <dgm:pt modelId="{CAD0D3EC-6200-4B4F-8F74-D5D01E5D005C}" type="pres">
      <dgm:prSet presAssocID="{FCD3A0CA-024B-4ED1-A28E-CB74B5ED6E6B}" presName="thickLine" presStyleLbl="alignNode1" presStyleIdx="2" presStyleCnt="4"/>
      <dgm:spPr/>
    </dgm:pt>
    <dgm:pt modelId="{6E2FA0A0-773A-44A9-BA20-0E8B17D237C1}" type="pres">
      <dgm:prSet presAssocID="{FCD3A0CA-024B-4ED1-A28E-CB74B5ED6E6B}" presName="horz1" presStyleCnt="0"/>
      <dgm:spPr/>
    </dgm:pt>
    <dgm:pt modelId="{E707031A-D6D5-4CC1-AFD1-E5776A8A62F1}" type="pres">
      <dgm:prSet presAssocID="{FCD3A0CA-024B-4ED1-A28E-CB74B5ED6E6B}" presName="tx1" presStyleLbl="revTx" presStyleIdx="2" presStyleCnt="4"/>
      <dgm:spPr/>
    </dgm:pt>
    <dgm:pt modelId="{22B31812-1039-4508-A1D8-1FAA204F42C4}" type="pres">
      <dgm:prSet presAssocID="{FCD3A0CA-024B-4ED1-A28E-CB74B5ED6E6B}" presName="vert1" presStyleCnt="0"/>
      <dgm:spPr/>
    </dgm:pt>
    <dgm:pt modelId="{FA4C5739-0A5C-4570-A6F0-07567EFE6189}" type="pres">
      <dgm:prSet presAssocID="{308788E3-2B72-44FA-8399-E89DA37FF947}" presName="thickLine" presStyleLbl="alignNode1" presStyleIdx="3" presStyleCnt="4"/>
      <dgm:spPr/>
    </dgm:pt>
    <dgm:pt modelId="{54506A8A-A02D-49F0-83F0-66E0AD0B7158}" type="pres">
      <dgm:prSet presAssocID="{308788E3-2B72-44FA-8399-E89DA37FF947}" presName="horz1" presStyleCnt="0"/>
      <dgm:spPr/>
    </dgm:pt>
    <dgm:pt modelId="{64FACFE4-9C3A-4783-A780-B87A2FBFFF25}" type="pres">
      <dgm:prSet presAssocID="{308788E3-2B72-44FA-8399-E89DA37FF947}" presName="tx1" presStyleLbl="revTx" presStyleIdx="3" presStyleCnt="4"/>
      <dgm:spPr/>
    </dgm:pt>
    <dgm:pt modelId="{9061AF0C-7523-47CB-9F09-0FA72B7E17B7}" type="pres">
      <dgm:prSet presAssocID="{308788E3-2B72-44FA-8399-E89DA37FF947}" presName="vert1" presStyleCnt="0"/>
      <dgm:spPr/>
    </dgm:pt>
  </dgm:ptLst>
  <dgm:cxnLst>
    <dgm:cxn modelId="{493BFA07-2943-4225-B6D8-E182A0E6B5BF}" srcId="{A91648B2-B3DD-4E38-8E0C-E18DA38C0B86}" destId="{308788E3-2B72-44FA-8399-E89DA37FF947}" srcOrd="3" destOrd="0" parTransId="{7B08C122-B784-4282-92B5-9B22C78E5571}" sibTransId="{92F92D39-046F-41E3-9E9D-DF919B9AEA45}"/>
    <dgm:cxn modelId="{9CB93036-45DE-4343-9389-A6158AA75D37}" type="presOf" srcId="{E3EE1E78-25C1-402F-965F-677F2FEDDCA8}" destId="{87D72F44-E959-4564-B7B6-4B0FA3A9D0D6}" srcOrd="0" destOrd="0" presId="urn:microsoft.com/office/officeart/2008/layout/LinedList"/>
    <dgm:cxn modelId="{0A345768-C93F-486D-A77E-EFE7A7F55CA3}" type="presOf" srcId="{A91648B2-B3DD-4E38-8E0C-E18DA38C0B86}" destId="{5AB602B1-78E0-4B93-8C8E-F6BA646190A5}" srcOrd="0" destOrd="0" presId="urn:microsoft.com/office/officeart/2008/layout/LinedList"/>
    <dgm:cxn modelId="{CFB3B36C-DBF1-4AD2-B661-ACF8B879C860}" type="presOf" srcId="{308788E3-2B72-44FA-8399-E89DA37FF947}" destId="{64FACFE4-9C3A-4783-A780-B87A2FBFFF25}" srcOrd="0" destOrd="0" presId="urn:microsoft.com/office/officeart/2008/layout/LinedList"/>
    <dgm:cxn modelId="{0C314B51-2784-4E30-A9C3-5C5BEE9FB761}" srcId="{A91648B2-B3DD-4E38-8E0C-E18DA38C0B86}" destId="{E3EE1E78-25C1-402F-965F-677F2FEDDCA8}" srcOrd="0" destOrd="0" parTransId="{13061148-192D-4215-B572-76D232AB713E}" sibTransId="{DBD9B386-41A3-4CE2-B0C1-C3FCEC986711}"/>
    <dgm:cxn modelId="{DE67A3D6-3894-4178-9083-86202C331279}" type="presOf" srcId="{FCD3A0CA-024B-4ED1-A28E-CB74B5ED6E6B}" destId="{E707031A-D6D5-4CC1-AFD1-E5776A8A62F1}" srcOrd="0" destOrd="0" presId="urn:microsoft.com/office/officeart/2008/layout/LinedList"/>
    <dgm:cxn modelId="{873CFBDB-DE8A-4149-9643-42C962EFA49D}" srcId="{A91648B2-B3DD-4E38-8E0C-E18DA38C0B86}" destId="{FCD3A0CA-024B-4ED1-A28E-CB74B5ED6E6B}" srcOrd="2" destOrd="0" parTransId="{BE6A9738-D8F5-4B26-8AEE-0773D5E4FB54}" sibTransId="{266107D5-810D-4715-9264-A086B12ED6F3}"/>
    <dgm:cxn modelId="{B29A09DC-653A-4EAE-A682-74BA1ABD8643}" srcId="{A91648B2-B3DD-4E38-8E0C-E18DA38C0B86}" destId="{1BFF4950-5481-44A2-AB16-44D9ABEC86AE}" srcOrd="1" destOrd="0" parTransId="{02F29C4E-1ADC-4381-BB89-7AD1A930A724}" sibTransId="{31A7BECB-53AD-4444-8D16-CBCB2EC70AE0}"/>
    <dgm:cxn modelId="{B884AAE6-EFBB-40FE-95C5-29AF52EC82E5}" type="presOf" srcId="{1BFF4950-5481-44A2-AB16-44D9ABEC86AE}" destId="{E4B81463-6D57-4841-A96F-EADB42C5C165}" srcOrd="0" destOrd="0" presId="urn:microsoft.com/office/officeart/2008/layout/LinedList"/>
    <dgm:cxn modelId="{017FB40A-19F2-44FA-AB57-E28138461DF1}" type="presParOf" srcId="{5AB602B1-78E0-4B93-8C8E-F6BA646190A5}" destId="{B73FD181-4E17-4AAF-A2AE-B90DA836641B}" srcOrd="0" destOrd="0" presId="urn:microsoft.com/office/officeart/2008/layout/LinedList"/>
    <dgm:cxn modelId="{64DE229E-15D9-48C7-8A8E-AB1550935E8B}" type="presParOf" srcId="{5AB602B1-78E0-4B93-8C8E-F6BA646190A5}" destId="{716B0713-FBE8-4E17-98A9-EA7F1F9FCAF3}" srcOrd="1" destOrd="0" presId="urn:microsoft.com/office/officeart/2008/layout/LinedList"/>
    <dgm:cxn modelId="{49563168-F19C-4E38-90E4-0E53B0233A0D}" type="presParOf" srcId="{716B0713-FBE8-4E17-98A9-EA7F1F9FCAF3}" destId="{87D72F44-E959-4564-B7B6-4B0FA3A9D0D6}" srcOrd="0" destOrd="0" presId="urn:microsoft.com/office/officeart/2008/layout/LinedList"/>
    <dgm:cxn modelId="{1AD3EB2E-480D-44D6-B80A-A485C16E14FE}" type="presParOf" srcId="{716B0713-FBE8-4E17-98A9-EA7F1F9FCAF3}" destId="{537622C2-7999-4918-A1D8-5BB1E6E9CF78}" srcOrd="1" destOrd="0" presId="urn:microsoft.com/office/officeart/2008/layout/LinedList"/>
    <dgm:cxn modelId="{45E9176F-B081-414E-A05A-D2745D5B820E}" type="presParOf" srcId="{5AB602B1-78E0-4B93-8C8E-F6BA646190A5}" destId="{94E75A7D-4032-4B6D-9BCB-85FA083837D4}" srcOrd="2" destOrd="0" presId="urn:microsoft.com/office/officeart/2008/layout/LinedList"/>
    <dgm:cxn modelId="{F5C23EAA-F139-45AF-968B-84DAF8DA97A7}" type="presParOf" srcId="{5AB602B1-78E0-4B93-8C8E-F6BA646190A5}" destId="{7F039F36-03B2-458F-8ECF-017109235654}" srcOrd="3" destOrd="0" presId="urn:microsoft.com/office/officeart/2008/layout/LinedList"/>
    <dgm:cxn modelId="{3D05CD95-E1F4-4A7D-9DFC-F3F26936A94A}" type="presParOf" srcId="{7F039F36-03B2-458F-8ECF-017109235654}" destId="{E4B81463-6D57-4841-A96F-EADB42C5C165}" srcOrd="0" destOrd="0" presId="urn:microsoft.com/office/officeart/2008/layout/LinedList"/>
    <dgm:cxn modelId="{5FDE2EC7-BA22-4870-B4CB-19B88A3FACB7}" type="presParOf" srcId="{7F039F36-03B2-458F-8ECF-017109235654}" destId="{4FB82692-5205-4624-8A02-8F94451C7660}" srcOrd="1" destOrd="0" presId="urn:microsoft.com/office/officeart/2008/layout/LinedList"/>
    <dgm:cxn modelId="{B2288F81-8C55-4120-9390-7D5626D1524D}" type="presParOf" srcId="{5AB602B1-78E0-4B93-8C8E-F6BA646190A5}" destId="{CAD0D3EC-6200-4B4F-8F74-D5D01E5D005C}" srcOrd="4" destOrd="0" presId="urn:microsoft.com/office/officeart/2008/layout/LinedList"/>
    <dgm:cxn modelId="{31E6B36A-7571-4CE3-AE7E-B51E57FB668D}" type="presParOf" srcId="{5AB602B1-78E0-4B93-8C8E-F6BA646190A5}" destId="{6E2FA0A0-773A-44A9-BA20-0E8B17D237C1}" srcOrd="5" destOrd="0" presId="urn:microsoft.com/office/officeart/2008/layout/LinedList"/>
    <dgm:cxn modelId="{0A7C2338-9116-4895-ACF3-83DC82BDF652}" type="presParOf" srcId="{6E2FA0A0-773A-44A9-BA20-0E8B17D237C1}" destId="{E707031A-D6D5-4CC1-AFD1-E5776A8A62F1}" srcOrd="0" destOrd="0" presId="urn:microsoft.com/office/officeart/2008/layout/LinedList"/>
    <dgm:cxn modelId="{8ADB19DF-2EE0-4C41-82EE-18F91967AE24}" type="presParOf" srcId="{6E2FA0A0-773A-44A9-BA20-0E8B17D237C1}" destId="{22B31812-1039-4508-A1D8-1FAA204F42C4}" srcOrd="1" destOrd="0" presId="urn:microsoft.com/office/officeart/2008/layout/LinedList"/>
    <dgm:cxn modelId="{9B5A2E13-BB96-4C4A-84FB-79CE7A46CB2D}" type="presParOf" srcId="{5AB602B1-78E0-4B93-8C8E-F6BA646190A5}" destId="{FA4C5739-0A5C-4570-A6F0-07567EFE6189}" srcOrd="6" destOrd="0" presId="urn:microsoft.com/office/officeart/2008/layout/LinedList"/>
    <dgm:cxn modelId="{D28EA8A3-4E29-4E52-86D3-AFBA45255FBC}" type="presParOf" srcId="{5AB602B1-78E0-4B93-8C8E-F6BA646190A5}" destId="{54506A8A-A02D-49F0-83F0-66E0AD0B7158}" srcOrd="7" destOrd="0" presId="urn:microsoft.com/office/officeart/2008/layout/LinedList"/>
    <dgm:cxn modelId="{FDC7E9FD-032A-4A7D-972F-36B91FC5219E}" type="presParOf" srcId="{54506A8A-A02D-49F0-83F0-66E0AD0B7158}" destId="{64FACFE4-9C3A-4783-A780-B87A2FBFFF25}" srcOrd="0" destOrd="0" presId="urn:microsoft.com/office/officeart/2008/layout/LinedList"/>
    <dgm:cxn modelId="{ABF29A47-7603-4AA0-8A0E-D9E0F261750B}" type="presParOf" srcId="{54506A8A-A02D-49F0-83F0-66E0AD0B7158}" destId="{9061AF0C-7523-47CB-9F09-0FA72B7E17B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3AC2B6-BAEF-45D2-9039-F33406C3870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1943A8-ACF8-46F6-9A4A-226376D3017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Docker can build images by reading the instructions provided in Dockerfile</a:t>
          </a:r>
          <a:endParaRPr lang="en-US"/>
        </a:p>
      </dgm:t>
    </dgm:pt>
    <dgm:pt modelId="{27B001B5-5B36-4EA4-A396-C9DF2B0D0EB4}" type="parTrans" cxnId="{CFAAC45B-50FD-4E96-9F9A-D3FA2ED58DEE}">
      <dgm:prSet/>
      <dgm:spPr/>
      <dgm:t>
        <a:bodyPr/>
        <a:lstStyle/>
        <a:p>
          <a:endParaRPr lang="en-US"/>
        </a:p>
      </dgm:t>
    </dgm:pt>
    <dgm:pt modelId="{362C2083-4703-4B49-B126-20F0181DA511}" type="sibTrans" cxnId="{CFAAC45B-50FD-4E96-9F9A-D3FA2ED58DEE}">
      <dgm:prSet/>
      <dgm:spPr/>
      <dgm:t>
        <a:bodyPr/>
        <a:lstStyle/>
        <a:p>
          <a:endParaRPr lang="en-US"/>
        </a:p>
      </dgm:t>
    </dgm:pt>
    <dgm:pt modelId="{0A40660D-603C-439F-BB74-396895CD96B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 Dockerfile is a text document that contains all the commands a user could call to assemble an image</a:t>
          </a:r>
          <a:endParaRPr lang="en-US"/>
        </a:p>
      </dgm:t>
    </dgm:pt>
    <dgm:pt modelId="{5673BB92-47AC-4D99-B767-82D626E7BADB}" type="parTrans" cxnId="{3BF119AB-5E72-4EA9-BDC2-82A174BB2877}">
      <dgm:prSet/>
      <dgm:spPr/>
      <dgm:t>
        <a:bodyPr/>
        <a:lstStyle/>
        <a:p>
          <a:endParaRPr lang="en-US"/>
        </a:p>
      </dgm:t>
    </dgm:pt>
    <dgm:pt modelId="{768A14D7-2A91-4A41-9D74-B2D4A2BAFCB9}" type="sibTrans" cxnId="{3BF119AB-5E72-4EA9-BDC2-82A174BB2877}">
      <dgm:prSet/>
      <dgm:spPr/>
      <dgm:t>
        <a:bodyPr/>
        <a:lstStyle/>
        <a:p>
          <a:endParaRPr lang="en-US"/>
        </a:p>
      </dgm:t>
    </dgm:pt>
    <dgm:pt modelId="{B220F707-ED0B-49F9-9FFD-E997C5AB558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Using docker build users can create an automated build that executes a set of command line instructions in succession</a:t>
          </a:r>
          <a:endParaRPr lang="en-US"/>
        </a:p>
      </dgm:t>
    </dgm:pt>
    <dgm:pt modelId="{AABF6494-2C99-438A-B287-B312E24F17DC}" type="parTrans" cxnId="{27009995-E2B8-4253-9740-C649FC9275D3}">
      <dgm:prSet/>
      <dgm:spPr/>
      <dgm:t>
        <a:bodyPr/>
        <a:lstStyle/>
        <a:p>
          <a:endParaRPr lang="en-US"/>
        </a:p>
      </dgm:t>
    </dgm:pt>
    <dgm:pt modelId="{C7FDAAE2-0DAA-4271-8E61-C92FDFD04AC2}" type="sibTrans" cxnId="{27009995-E2B8-4253-9740-C649FC9275D3}">
      <dgm:prSet/>
      <dgm:spPr/>
      <dgm:t>
        <a:bodyPr/>
        <a:lstStyle/>
        <a:p>
          <a:endParaRPr lang="en-US"/>
        </a:p>
      </dgm:t>
    </dgm:pt>
    <dgm:pt modelId="{CB501505-F222-4F9B-9F7A-FDC79AD977D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The docker build command builds an image from a Docker file and a context</a:t>
          </a:r>
          <a:endParaRPr lang="en-US"/>
        </a:p>
      </dgm:t>
    </dgm:pt>
    <dgm:pt modelId="{74F9179A-D95B-4AA0-9AFB-65D04FBB2820}" type="parTrans" cxnId="{90557A4A-513A-4B9B-A1C0-6F5FEC05F84A}">
      <dgm:prSet/>
      <dgm:spPr/>
      <dgm:t>
        <a:bodyPr/>
        <a:lstStyle/>
        <a:p>
          <a:endParaRPr lang="en-US"/>
        </a:p>
      </dgm:t>
    </dgm:pt>
    <dgm:pt modelId="{28AA8FE5-1659-4F95-8763-066C648158DF}" type="sibTrans" cxnId="{90557A4A-513A-4B9B-A1C0-6F5FEC05F84A}">
      <dgm:prSet/>
      <dgm:spPr/>
      <dgm:t>
        <a:bodyPr/>
        <a:lstStyle/>
        <a:p>
          <a:endParaRPr lang="en-US"/>
        </a:p>
      </dgm:t>
    </dgm:pt>
    <dgm:pt modelId="{B40CF839-2431-4D41-88F4-5EB55C83AC63}" type="pres">
      <dgm:prSet presAssocID="{7E3AC2B6-BAEF-45D2-9039-F33406C38704}" presName="root" presStyleCnt="0">
        <dgm:presLayoutVars>
          <dgm:dir/>
          <dgm:resizeHandles val="exact"/>
        </dgm:presLayoutVars>
      </dgm:prSet>
      <dgm:spPr/>
    </dgm:pt>
    <dgm:pt modelId="{5F2878B1-C0C6-445C-8213-EFEE4C628F21}" type="pres">
      <dgm:prSet presAssocID="{001943A8-ACF8-46F6-9A4A-226376D3017A}" presName="compNode" presStyleCnt="0"/>
      <dgm:spPr/>
    </dgm:pt>
    <dgm:pt modelId="{2BB80C38-F9C0-41B3-B93D-F4E8305D7628}" type="pres">
      <dgm:prSet presAssocID="{001943A8-ACF8-46F6-9A4A-226376D3017A}" presName="bgRect" presStyleLbl="bgShp" presStyleIdx="0" presStyleCnt="4"/>
      <dgm:spPr/>
    </dgm:pt>
    <dgm:pt modelId="{571FA02C-6A5B-4184-96EC-B154B3CA016C}" type="pres">
      <dgm:prSet presAssocID="{001943A8-ACF8-46F6-9A4A-226376D301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4A54EB3-7473-4DDE-A2D0-2A6FCF3F61D7}" type="pres">
      <dgm:prSet presAssocID="{001943A8-ACF8-46F6-9A4A-226376D3017A}" presName="spaceRect" presStyleCnt="0"/>
      <dgm:spPr/>
    </dgm:pt>
    <dgm:pt modelId="{606A60D7-7739-46FF-AA44-3488734877B9}" type="pres">
      <dgm:prSet presAssocID="{001943A8-ACF8-46F6-9A4A-226376D3017A}" presName="parTx" presStyleLbl="revTx" presStyleIdx="0" presStyleCnt="4">
        <dgm:presLayoutVars>
          <dgm:chMax val="0"/>
          <dgm:chPref val="0"/>
        </dgm:presLayoutVars>
      </dgm:prSet>
      <dgm:spPr/>
    </dgm:pt>
    <dgm:pt modelId="{0FD52059-46CF-4194-A562-8FF83E98A339}" type="pres">
      <dgm:prSet presAssocID="{362C2083-4703-4B49-B126-20F0181DA511}" presName="sibTrans" presStyleCnt="0"/>
      <dgm:spPr/>
    </dgm:pt>
    <dgm:pt modelId="{95CDA78B-A310-4B02-904F-B4B929C77B4A}" type="pres">
      <dgm:prSet presAssocID="{0A40660D-603C-439F-BB74-396895CD96B7}" presName="compNode" presStyleCnt="0"/>
      <dgm:spPr/>
    </dgm:pt>
    <dgm:pt modelId="{CD56AA46-B9DF-411E-B382-DF2737EBEB87}" type="pres">
      <dgm:prSet presAssocID="{0A40660D-603C-439F-BB74-396895CD96B7}" presName="bgRect" presStyleLbl="bgShp" presStyleIdx="1" presStyleCnt="4"/>
      <dgm:spPr/>
    </dgm:pt>
    <dgm:pt modelId="{85BB3386-9205-4B16-97EB-7C9557D47D3E}" type="pres">
      <dgm:prSet presAssocID="{0A40660D-603C-439F-BB74-396895CD96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FFE377D-9D12-4F7B-AF8E-CB221ABC29E2}" type="pres">
      <dgm:prSet presAssocID="{0A40660D-603C-439F-BB74-396895CD96B7}" presName="spaceRect" presStyleCnt="0"/>
      <dgm:spPr/>
    </dgm:pt>
    <dgm:pt modelId="{9E52D08C-5554-43B9-A77D-B751220F9DC5}" type="pres">
      <dgm:prSet presAssocID="{0A40660D-603C-439F-BB74-396895CD96B7}" presName="parTx" presStyleLbl="revTx" presStyleIdx="1" presStyleCnt="4">
        <dgm:presLayoutVars>
          <dgm:chMax val="0"/>
          <dgm:chPref val="0"/>
        </dgm:presLayoutVars>
      </dgm:prSet>
      <dgm:spPr/>
    </dgm:pt>
    <dgm:pt modelId="{9EBBD1BE-56EA-46F0-AA3C-37A493065F99}" type="pres">
      <dgm:prSet presAssocID="{768A14D7-2A91-4A41-9D74-B2D4A2BAFCB9}" presName="sibTrans" presStyleCnt="0"/>
      <dgm:spPr/>
    </dgm:pt>
    <dgm:pt modelId="{8F60FDDB-F767-4B6F-99EC-E305DBC3C5B3}" type="pres">
      <dgm:prSet presAssocID="{B220F707-ED0B-49F9-9FFD-E997C5AB558A}" presName="compNode" presStyleCnt="0"/>
      <dgm:spPr/>
    </dgm:pt>
    <dgm:pt modelId="{39198B7D-9CA1-4981-8013-230B907AA0B1}" type="pres">
      <dgm:prSet presAssocID="{B220F707-ED0B-49F9-9FFD-E997C5AB558A}" presName="bgRect" presStyleLbl="bgShp" presStyleIdx="2" presStyleCnt="4"/>
      <dgm:spPr/>
    </dgm:pt>
    <dgm:pt modelId="{E7B7332A-CC52-4859-ADF3-84D87A43AC1B}" type="pres">
      <dgm:prSet presAssocID="{B220F707-ED0B-49F9-9FFD-E997C5AB55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E7B0E2B-EE16-4386-95F5-7BD4A9F6EF5E}" type="pres">
      <dgm:prSet presAssocID="{B220F707-ED0B-49F9-9FFD-E997C5AB558A}" presName="spaceRect" presStyleCnt="0"/>
      <dgm:spPr/>
    </dgm:pt>
    <dgm:pt modelId="{72B3992D-405F-4A7B-94A3-55FCFB59CA88}" type="pres">
      <dgm:prSet presAssocID="{B220F707-ED0B-49F9-9FFD-E997C5AB558A}" presName="parTx" presStyleLbl="revTx" presStyleIdx="2" presStyleCnt="4">
        <dgm:presLayoutVars>
          <dgm:chMax val="0"/>
          <dgm:chPref val="0"/>
        </dgm:presLayoutVars>
      </dgm:prSet>
      <dgm:spPr/>
    </dgm:pt>
    <dgm:pt modelId="{0AF52F7A-16BF-4FD9-B506-A4DDC61F0227}" type="pres">
      <dgm:prSet presAssocID="{C7FDAAE2-0DAA-4271-8E61-C92FDFD04AC2}" presName="sibTrans" presStyleCnt="0"/>
      <dgm:spPr/>
    </dgm:pt>
    <dgm:pt modelId="{7ED9A2DF-B2A1-48F4-9476-70CBFD60DF3E}" type="pres">
      <dgm:prSet presAssocID="{CB501505-F222-4F9B-9F7A-FDC79AD977DF}" presName="compNode" presStyleCnt="0"/>
      <dgm:spPr/>
    </dgm:pt>
    <dgm:pt modelId="{8DE289D1-8E28-4BD3-957C-CA7848F53703}" type="pres">
      <dgm:prSet presAssocID="{CB501505-F222-4F9B-9F7A-FDC79AD977DF}" presName="bgRect" presStyleLbl="bgShp" presStyleIdx="3" presStyleCnt="4"/>
      <dgm:spPr/>
    </dgm:pt>
    <dgm:pt modelId="{B7465B95-E859-4D17-A25D-F2663E4D4792}" type="pres">
      <dgm:prSet presAssocID="{CB501505-F222-4F9B-9F7A-FDC79AD977D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3F3A7DDF-3750-4B24-AA6A-B9F3356CAF0E}" type="pres">
      <dgm:prSet presAssocID="{CB501505-F222-4F9B-9F7A-FDC79AD977DF}" presName="spaceRect" presStyleCnt="0"/>
      <dgm:spPr/>
    </dgm:pt>
    <dgm:pt modelId="{08BE41E9-40CD-441D-9069-F7BE4B763B8E}" type="pres">
      <dgm:prSet presAssocID="{CB501505-F222-4F9B-9F7A-FDC79AD977D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84EB114-5D17-42E5-935E-05475582C086}" type="presOf" srcId="{B220F707-ED0B-49F9-9FFD-E997C5AB558A}" destId="{72B3992D-405F-4A7B-94A3-55FCFB59CA88}" srcOrd="0" destOrd="0" presId="urn:microsoft.com/office/officeart/2018/2/layout/IconVerticalSolidList"/>
    <dgm:cxn modelId="{6A925139-6F3A-4DA3-B7C1-6A5E85885AFA}" type="presOf" srcId="{001943A8-ACF8-46F6-9A4A-226376D3017A}" destId="{606A60D7-7739-46FF-AA44-3488734877B9}" srcOrd="0" destOrd="0" presId="urn:microsoft.com/office/officeart/2018/2/layout/IconVerticalSolidList"/>
    <dgm:cxn modelId="{CFAAC45B-50FD-4E96-9F9A-D3FA2ED58DEE}" srcId="{7E3AC2B6-BAEF-45D2-9039-F33406C38704}" destId="{001943A8-ACF8-46F6-9A4A-226376D3017A}" srcOrd="0" destOrd="0" parTransId="{27B001B5-5B36-4EA4-A396-C9DF2B0D0EB4}" sibTransId="{362C2083-4703-4B49-B126-20F0181DA511}"/>
    <dgm:cxn modelId="{77319463-3C4F-4DC4-AF7B-E7A0920EBB1A}" type="presOf" srcId="{0A40660D-603C-439F-BB74-396895CD96B7}" destId="{9E52D08C-5554-43B9-A77D-B751220F9DC5}" srcOrd="0" destOrd="0" presId="urn:microsoft.com/office/officeart/2018/2/layout/IconVerticalSolidList"/>
    <dgm:cxn modelId="{90557A4A-513A-4B9B-A1C0-6F5FEC05F84A}" srcId="{7E3AC2B6-BAEF-45D2-9039-F33406C38704}" destId="{CB501505-F222-4F9B-9F7A-FDC79AD977DF}" srcOrd="3" destOrd="0" parTransId="{74F9179A-D95B-4AA0-9AFB-65D04FBB2820}" sibTransId="{28AA8FE5-1659-4F95-8763-066C648158DF}"/>
    <dgm:cxn modelId="{C419107B-E297-461D-A7D0-81A4E5C33E0B}" type="presOf" srcId="{7E3AC2B6-BAEF-45D2-9039-F33406C38704}" destId="{B40CF839-2431-4D41-88F4-5EB55C83AC63}" srcOrd="0" destOrd="0" presId="urn:microsoft.com/office/officeart/2018/2/layout/IconVerticalSolidList"/>
    <dgm:cxn modelId="{27009995-E2B8-4253-9740-C649FC9275D3}" srcId="{7E3AC2B6-BAEF-45D2-9039-F33406C38704}" destId="{B220F707-ED0B-49F9-9FFD-E997C5AB558A}" srcOrd="2" destOrd="0" parTransId="{AABF6494-2C99-438A-B287-B312E24F17DC}" sibTransId="{C7FDAAE2-0DAA-4271-8E61-C92FDFD04AC2}"/>
    <dgm:cxn modelId="{3BF119AB-5E72-4EA9-BDC2-82A174BB2877}" srcId="{7E3AC2B6-BAEF-45D2-9039-F33406C38704}" destId="{0A40660D-603C-439F-BB74-396895CD96B7}" srcOrd="1" destOrd="0" parTransId="{5673BB92-47AC-4D99-B767-82D626E7BADB}" sibTransId="{768A14D7-2A91-4A41-9D74-B2D4A2BAFCB9}"/>
    <dgm:cxn modelId="{3A7A94C6-6141-41B2-B727-92BF55A70E5D}" type="presOf" srcId="{CB501505-F222-4F9B-9F7A-FDC79AD977DF}" destId="{08BE41E9-40CD-441D-9069-F7BE4B763B8E}" srcOrd="0" destOrd="0" presId="urn:microsoft.com/office/officeart/2018/2/layout/IconVerticalSolidList"/>
    <dgm:cxn modelId="{B916B102-4A08-4CD5-8377-0134ED6BE2FC}" type="presParOf" srcId="{B40CF839-2431-4D41-88F4-5EB55C83AC63}" destId="{5F2878B1-C0C6-445C-8213-EFEE4C628F21}" srcOrd="0" destOrd="0" presId="urn:microsoft.com/office/officeart/2018/2/layout/IconVerticalSolidList"/>
    <dgm:cxn modelId="{5C7FE3EE-0552-4AFF-86E5-42E82F8BC83B}" type="presParOf" srcId="{5F2878B1-C0C6-445C-8213-EFEE4C628F21}" destId="{2BB80C38-F9C0-41B3-B93D-F4E8305D7628}" srcOrd="0" destOrd="0" presId="urn:microsoft.com/office/officeart/2018/2/layout/IconVerticalSolidList"/>
    <dgm:cxn modelId="{9F0C1E2E-0492-4E25-8829-AC5C156EFBA3}" type="presParOf" srcId="{5F2878B1-C0C6-445C-8213-EFEE4C628F21}" destId="{571FA02C-6A5B-4184-96EC-B154B3CA016C}" srcOrd="1" destOrd="0" presId="urn:microsoft.com/office/officeart/2018/2/layout/IconVerticalSolidList"/>
    <dgm:cxn modelId="{078517C4-D3FE-4496-AAAB-9412598CDB3E}" type="presParOf" srcId="{5F2878B1-C0C6-445C-8213-EFEE4C628F21}" destId="{04A54EB3-7473-4DDE-A2D0-2A6FCF3F61D7}" srcOrd="2" destOrd="0" presId="urn:microsoft.com/office/officeart/2018/2/layout/IconVerticalSolidList"/>
    <dgm:cxn modelId="{8C1912D9-67AE-4280-9D70-3CC7D7ADDB07}" type="presParOf" srcId="{5F2878B1-C0C6-445C-8213-EFEE4C628F21}" destId="{606A60D7-7739-46FF-AA44-3488734877B9}" srcOrd="3" destOrd="0" presId="urn:microsoft.com/office/officeart/2018/2/layout/IconVerticalSolidList"/>
    <dgm:cxn modelId="{374AAE3F-D98B-437F-8FE6-2C8013C2421E}" type="presParOf" srcId="{B40CF839-2431-4D41-88F4-5EB55C83AC63}" destId="{0FD52059-46CF-4194-A562-8FF83E98A339}" srcOrd="1" destOrd="0" presId="urn:microsoft.com/office/officeart/2018/2/layout/IconVerticalSolidList"/>
    <dgm:cxn modelId="{36195C03-E1BB-40B5-9011-FB7123E51C7C}" type="presParOf" srcId="{B40CF839-2431-4D41-88F4-5EB55C83AC63}" destId="{95CDA78B-A310-4B02-904F-B4B929C77B4A}" srcOrd="2" destOrd="0" presId="urn:microsoft.com/office/officeart/2018/2/layout/IconVerticalSolidList"/>
    <dgm:cxn modelId="{0A3202AD-BEC4-4A2D-814D-46A63E4B41E5}" type="presParOf" srcId="{95CDA78B-A310-4B02-904F-B4B929C77B4A}" destId="{CD56AA46-B9DF-411E-B382-DF2737EBEB87}" srcOrd="0" destOrd="0" presId="urn:microsoft.com/office/officeart/2018/2/layout/IconVerticalSolidList"/>
    <dgm:cxn modelId="{9A7C557E-BEEC-4670-A57F-D9308D236177}" type="presParOf" srcId="{95CDA78B-A310-4B02-904F-B4B929C77B4A}" destId="{85BB3386-9205-4B16-97EB-7C9557D47D3E}" srcOrd="1" destOrd="0" presId="urn:microsoft.com/office/officeart/2018/2/layout/IconVerticalSolidList"/>
    <dgm:cxn modelId="{D4D10C5B-044E-4F43-A272-B81EF3858F67}" type="presParOf" srcId="{95CDA78B-A310-4B02-904F-B4B929C77B4A}" destId="{6FFE377D-9D12-4F7B-AF8E-CB221ABC29E2}" srcOrd="2" destOrd="0" presId="urn:microsoft.com/office/officeart/2018/2/layout/IconVerticalSolidList"/>
    <dgm:cxn modelId="{47C60875-8956-4409-85AB-EB09861664F0}" type="presParOf" srcId="{95CDA78B-A310-4B02-904F-B4B929C77B4A}" destId="{9E52D08C-5554-43B9-A77D-B751220F9DC5}" srcOrd="3" destOrd="0" presId="urn:microsoft.com/office/officeart/2018/2/layout/IconVerticalSolidList"/>
    <dgm:cxn modelId="{1E02326E-C8F7-4336-8309-ACE7D93FF5BA}" type="presParOf" srcId="{B40CF839-2431-4D41-88F4-5EB55C83AC63}" destId="{9EBBD1BE-56EA-46F0-AA3C-37A493065F99}" srcOrd="3" destOrd="0" presId="urn:microsoft.com/office/officeart/2018/2/layout/IconVerticalSolidList"/>
    <dgm:cxn modelId="{A619F398-C9F7-4AF8-8086-348777250B95}" type="presParOf" srcId="{B40CF839-2431-4D41-88F4-5EB55C83AC63}" destId="{8F60FDDB-F767-4B6F-99EC-E305DBC3C5B3}" srcOrd="4" destOrd="0" presId="urn:microsoft.com/office/officeart/2018/2/layout/IconVerticalSolidList"/>
    <dgm:cxn modelId="{65D24C61-EA60-499E-8E96-1ECF0402BE33}" type="presParOf" srcId="{8F60FDDB-F767-4B6F-99EC-E305DBC3C5B3}" destId="{39198B7D-9CA1-4981-8013-230B907AA0B1}" srcOrd="0" destOrd="0" presId="urn:microsoft.com/office/officeart/2018/2/layout/IconVerticalSolidList"/>
    <dgm:cxn modelId="{36273506-6468-4991-B901-8A263C37C437}" type="presParOf" srcId="{8F60FDDB-F767-4B6F-99EC-E305DBC3C5B3}" destId="{E7B7332A-CC52-4859-ADF3-84D87A43AC1B}" srcOrd="1" destOrd="0" presId="urn:microsoft.com/office/officeart/2018/2/layout/IconVerticalSolidList"/>
    <dgm:cxn modelId="{ADF9EE4D-659C-4269-AEB2-880CBF638D21}" type="presParOf" srcId="{8F60FDDB-F767-4B6F-99EC-E305DBC3C5B3}" destId="{6E7B0E2B-EE16-4386-95F5-7BD4A9F6EF5E}" srcOrd="2" destOrd="0" presId="urn:microsoft.com/office/officeart/2018/2/layout/IconVerticalSolidList"/>
    <dgm:cxn modelId="{FAB09D06-1ABD-496E-976D-A18E4C23C0EC}" type="presParOf" srcId="{8F60FDDB-F767-4B6F-99EC-E305DBC3C5B3}" destId="{72B3992D-405F-4A7B-94A3-55FCFB59CA88}" srcOrd="3" destOrd="0" presId="urn:microsoft.com/office/officeart/2018/2/layout/IconVerticalSolidList"/>
    <dgm:cxn modelId="{B92817C1-646A-44A0-B699-0B71C2742939}" type="presParOf" srcId="{B40CF839-2431-4D41-88F4-5EB55C83AC63}" destId="{0AF52F7A-16BF-4FD9-B506-A4DDC61F0227}" srcOrd="5" destOrd="0" presId="urn:microsoft.com/office/officeart/2018/2/layout/IconVerticalSolidList"/>
    <dgm:cxn modelId="{210B46E4-DA27-43C9-9B93-95BF3C7FFF8C}" type="presParOf" srcId="{B40CF839-2431-4D41-88F4-5EB55C83AC63}" destId="{7ED9A2DF-B2A1-48F4-9476-70CBFD60DF3E}" srcOrd="6" destOrd="0" presId="urn:microsoft.com/office/officeart/2018/2/layout/IconVerticalSolidList"/>
    <dgm:cxn modelId="{23FDF3D4-B066-4737-8D66-FECB284F1081}" type="presParOf" srcId="{7ED9A2DF-B2A1-48F4-9476-70CBFD60DF3E}" destId="{8DE289D1-8E28-4BD3-957C-CA7848F53703}" srcOrd="0" destOrd="0" presId="urn:microsoft.com/office/officeart/2018/2/layout/IconVerticalSolidList"/>
    <dgm:cxn modelId="{3C98EDB5-2F05-4250-B956-4DBDEE67ACD0}" type="presParOf" srcId="{7ED9A2DF-B2A1-48F4-9476-70CBFD60DF3E}" destId="{B7465B95-E859-4D17-A25D-F2663E4D4792}" srcOrd="1" destOrd="0" presId="urn:microsoft.com/office/officeart/2018/2/layout/IconVerticalSolidList"/>
    <dgm:cxn modelId="{9A638F2D-2D8F-4F4C-8AB5-459B083899D7}" type="presParOf" srcId="{7ED9A2DF-B2A1-48F4-9476-70CBFD60DF3E}" destId="{3F3A7DDF-3750-4B24-AA6A-B9F3356CAF0E}" srcOrd="2" destOrd="0" presId="urn:microsoft.com/office/officeart/2018/2/layout/IconVerticalSolidList"/>
    <dgm:cxn modelId="{AE3881EB-DB68-49DC-BE78-AA80697AA571}" type="presParOf" srcId="{7ED9A2DF-B2A1-48F4-9476-70CBFD60DF3E}" destId="{08BE41E9-40CD-441D-9069-F7BE4B763B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664255-2407-4B3D-A53E-F0E89FC9C2DC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459A9D6-885A-430D-BAEF-5D0AFF3DFF8B}">
      <dgm:prSet/>
      <dgm:spPr/>
      <dgm:t>
        <a:bodyPr/>
        <a:lstStyle/>
        <a:p>
          <a:r>
            <a:rPr lang="en-US"/>
            <a:t>The RUN instruction can be specified in two ways.</a:t>
          </a:r>
        </a:p>
      </dgm:t>
    </dgm:pt>
    <dgm:pt modelId="{4ECBB46B-6F1E-4CA3-8744-4E9311E302A3}" type="parTrans" cxnId="{F92F82D1-D6AB-446B-A242-4CB435655BC2}">
      <dgm:prSet/>
      <dgm:spPr/>
      <dgm:t>
        <a:bodyPr/>
        <a:lstStyle/>
        <a:p>
          <a:endParaRPr lang="en-US"/>
        </a:p>
      </dgm:t>
    </dgm:pt>
    <dgm:pt modelId="{F50E6226-D604-4627-A480-4503FD931A8B}" type="sibTrans" cxnId="{F92F82D1-D6AB-446B-A242-4CB435655BC2}">
      <dgm:prSet/>
      <dgm:spPr/>
      <dgm:t>
        <a:bodyPr/>
        <a:lstStyle/>
        <a:p>
          <a:endParaRPr lang="en-US"/>
        </a:p>
      </dgm:t>
    </dgm:pt>
    <dgm:pt modelId="{9F2D7199-C419-4ABD-B838-51BD1A10E894}">
      <dgm:prSet/>
      <dgm:spPr/>
      <dgm:t>
        <a:bodyPr/>
        <a:lstStyle/>
        <a:p>
          <a:r>
            <a:rPr lang="en-US"/>
            <a:t>With shell wrapping, which runs the specified command inside a shell, with /bin/sh -c:</a:t>
          </a:r>
        </a:p>
      </dgm:t>
    </dgm:pt>
    <dgm:pt modelId="{46D4B978-2BF5-48DB-B85A-A76348943964}" type="parTrans" cxnId="{B11EE9A7-BBC0-423B-8D5E-98047E9B0EA2}">
      <dgm:prSet/>
      <dgm:spPr/>
      <dgm:t>
        <a:bodyPr/>
        <a:lstStyle/>
        <a:p>
          <a:endParaRPr lang="en-US"/>
        </a:p>
      </dgm:t>
    </dgm:pt>
    <dgm:pt modelId="{4EC4B66B-5FA9-44A0-93EC-2362D7B5D7A7}" type="sibTrans" cxnId="{B11EE9A7-BBC0-423B-8D5E-98047E9B0EA2}">
      <dgm:prSet/>
      <dgm:spPr/>
      <dgm:t>
        <a:bodyPr/>
        <a:lstStyle/>
        <a:p>
          <a:endParaRPr lang="en-US"/>
        </a:p>
      </dgm:t>
    </dgm:pt>
    <dgm:pt modelId="{6ABC2966-8543-4DE3-84F5-84EB8CC5564A}">
      <dgm:prSet/>
      <dgm:spPr/>
      <dgm:t>
        <a:bodyPr/>
        <a:lstStyle/>
        <a:p>
          <a:r>
            <a:rPr lang="en-US" b="1"/>
            <a:t>RUN</a:t>
          </a:r>
          <a:r>
            <a:rPr lang="en-US"/>
            <a:t> apt-get update</a:t>
          </a:r>
        </a:p>
      </dgm:t>
    </dgm:pt>
    <dgm:pt modelId="{D8CEF154-1D41-4A8E-9DBB-2E9D988D9C21}" type="parTrans" cxnId="{A78030D7-5D3D-4317-8096-8E30EF1FA4EF}">
      <dgm:prSet/>
      <dgm:spPr/>
      <dgm:t>
        <a:bodyPr/>
        <a:lstStyle/>
        <a:p>
          <a:endParaRPr lang="en-US"/>
        </a:p>
      </dgm:t>
    </dgm:pt>
    <dgm:pt modelId="{CB7901D1-1F83-4433-A029-8EF502DBD1E1}" type="sibTrans" cxnId="{A78030D7-5D3D-4317-8096-8E30EF1FA4EF}">
      <dgm:prSet/>
      <dgm:spPr/>
      <dgm:t>
        <a:bodyPr/>
        <a:lstStyle/>
        <a:p>
          <a:endParaRPr lang="en-US"/>
        </a:p>
      </dgm:t>
    </dgm:pt>
    <dgm:pt modelId="{04304198-65AF-40E5-A808-59432EA8AC29}">
      <dgm:prSet/>
      <dgm:spPr/>
      <dgm:t>
        <a:bodyPr/>
        <a:lstStyle/>
        <a:p>
          <a:r>
            <a:rPr lang="en-US"/>
            <a:t>Or using the exec method, which avoids shell string expansion, and allows execution in images that don't have /bin/sh:</a:t>
          </a:r>
        </a:p>
      </dgm:t>
    </dgm:pt>
    <dgm:pt modelId="{E326C014-8649-4C33-90AD-29B3F295DFD1}" type="parTrans" cxnId="{0A5A81AF-5800-41E5-AB5A-18F50647E20C}">
      <dgm:prSet/>
      <dgm:spPr/>
      <dgm:t>
        <a:bodyPr/>
        <a:lstStyle/>
        <a:p>
          <a:endParaRPr lang="en-US"/>
        </a:p>
      </dgm:t>
    </dgm:pt>
    <dgm:pt modelId="{CA2791D4-DEB5-4F8A-989E-C024873F50BD}" type="sibTrans" cxnId="{0A5A81AF-5800-41E5-AB5A-18F50647E20C}">
      <dgm:prSet/>
      <dgm:spPr/>
      <dgm:t>
        <a:bodyPr/>
        <a:lstStyle/>
        <a:p>
          <a:endParaRPr lang="en-US"/>
        </a:p>
      </dgm:t>
    </dgm:pt>
    <dgm:pt modelId="{6C9F1426-F65C-4DC0-A3DB-41AA89165A37}">
      <dgm:prSet/>
      <dgm:spPr/>
      <dgm:t>
        <a:bodyPr/>
        <a:lstStyle/>
        <a:p>
          <a:r>
            <a:rPr lang="en-US" b="1"/>
            <a:t>RUN</a:t>
          </a:r>
          <a:r>
            <a:rPr lang="en-US"/>
            <a:t> [ "apt-get", "update" ]</a:t>
          </a:r>
        </a:p>
      </dgm:t>
    </dgm:pt>
    <dgm:pt modelId="{F8DDD63B-3CDC-49AE-8859-EE5A993C0249}" type="parTrans" cxnId="{61FA7773-150E-4D1E-8BA9-27F9FC6DABF0}">
      <dgm:prSet/>
      <dgm:spPr/>
      <dgm:t>
        <a:bodyPr/>
        <a:lstStyle/>
        <a:p>
          <a:endParaRPr lang="en-US"/>
        </a:p>
      </dgm:t>
    </dgm:pt>
    <dgm:pt modelId="{0EE7792D-E046-49DF-B8A6-B7DAA06BD62D}" type="sibTrans" cxnId="{61FA7773-150E-4D1E-8BA9-27F9FC6DABF0}">
      <dgm:prSet/>
      <dgm:spPr/>
      <dgm:t>
        <a:bodyPr/>
        <a:lstStyle/>
        <a:p>
          <a:endParaRPr lang="en-US"/>
        </a:p>
      </dgm:t>
    </dgm:pt>
    <dgm:pt modelId="{F9C47C1B-9732-4958-AF9B-9C08CC90D72F}" type="pres">
      <dgm:prSet presAssocID="{EF664255-2407-4B3D-A53E-F0E89FC9C2DC}" presName="vert0" presStyleCnt="0">
        <dgm:presLayoutVars>
          <dgm:dir/>
          <dgm:animOne val="branch"/>
          <dgm:animLvl val="lvl"/>
        </dgm:presLayoutVars>
      </dgm:prSet>
      <dgm:spPr/>
    </dgm:pt>
    <dgm:pt modelId="{C04B5623-2908-4B07-8ACC-2FADE4D5DB82}" type="pres">
      <dgm:prSet presAssocID="{5459A9D6-885A-430D-BAEF-5D0AFF3DFF8B}" presName="thickLine" presStyleLbl="alignNode1" presStyleIdx="0" presStyleCnt="5"/>
      <dgm:spPr/>
    </dgm:pt>
    <dgm:pt modelId="{2A24775E-225C-4A88-B650-C3C15FEC9FA9}" type="pres">
      <dgm:prSet presAssocID="{5459A9D6-885A-430D-BAEF-5D0AFF3DFF8B}" presName="horz1" presStyleCnt="0"/>
      <dgm:spPr/>
    </dgm:pt>
    <dgm:pt modelId="{45D32884-5A0D-4CF5-B311-90EFBA623395}" type="pres">
      <dgm:prSet presAssocID="{5459A9D6-885A-430D-BAEF-5D0AFF3DFF8B}" presName="tx1" presStyleLbl="revTx" presStyleIdx="0" presStyleCnt="5"/>
      <dgm:spPr/>
    </dgm:pt>
    <dgm:pt modelId="{71DB64D9-B1C0-47DC-8A5D-E07F39D16CBC}" type="pres">
      <dgm:prSet presAssocID="{5459A9D6-885A-430D-BAEF-5D0AFF3DFF8B}" presName="vert1" presStyleCnt="0"/>
      <dgm:spPr/>
    </dgm:pt>
    <dgm:pt modelId="{8C80C42E-378B-402B-8983-A8567A1516AF}" type="pres">
      <dgm:prSet presAssocID="{9F2D7199-C419-4ABD-B838-51BD1A10E894}" presName="thickLine" presStyleLbl="alignNode1" presStyleIdx="1" presStyleCnt="5"/>
      <dgm:spPr/>
    </dgm:pt>
    <dgm:pt modelId="{5C8EB248-2056-4E9A-BAA9-B62BE0057FE6}" type="pres">
      <dgm:prSet presAssocID="{9F2D7199-C419-4ABD-B838-51BD1A10E894}" presName="horz1" presStyleCnt="0"/>
      <dgm:spPr/>
    </dgm:pt>
    <dgm:pt modelId="{45B9C4B8-A4C1-4195-9F67-610246571628}" type="pres">
      <dgm:prSet presAssocID="{9F2D7199-C419-4ABD-B838-51BD1A10E894}" presName="tx1" presStyleLbl="revTx" presStyleIdx="1" presStyleCnt="5"/>
      <dgm:spPr/>
    </dgm:pt>
    <dgm:pt modelId="{ACFE4F3C-AABD-413F-A43A-9AE782F85377}" type="pres">
      <dgm:prSet presAssocID="{9F2D7199-C419-4ABD-B838-51BD1A10E894}" presName="vert1" presStyleCnt="0"/>
      <dgm:spPr/>
    </dgm:pt>
    <dgm:pt modelId="{A5FBAEB7-EFEB-4C10-B194-B7CBA440D714}" type="pres">
      <dgm:prSet presAssocID="{6ABC2966-8543-4DE3-84F5-84EB8CC5564A}" presName="thickLine" presStyleLbl="alignNode1" presStyleIdx="2" presStyleCnt="5"/>
      <dgm:spPr/>
    </dgm:pt>
    <dgm:pt modelId="{09E58502-D9D6-4061-91A6-34F21B5DD478}" type="pres">
      <dgm:prSet presAssocID="{6ABC2966-8543-4DE3-84F5-84EB8CC5564A}" presName="horz1" presStyleCnt="0"/>
      <dgm:spPr/>
    </dgm:pt>
    <dgm:pt modelId="{3E52016F-A614-4A8E-AAC1-1EBCD32F1DA0}" type="pres">
      <dgm:prSet presAssocID="{6ABC2966-8543-4DE3-84F5-84EB8CC5564A}" presName="tx1" presStyleLbl="revTx" presStyleIdx="2" presStyleCnt="5"/>
      <dgm:spPr/>
    </dgm:pt>
    <dgm:pt modelId="{113C225E-6BB2-47DC-A416-162D092C0A51}" type="pres">
      <dgm:prSet presAssocID="{6ABC2966-8543-4DE3-84F5-84EB8CC5564A}" presName="vert1" presStyleCnt="0"/>
      <dgm:spPr/>
    </dgm:pt>
    <dgm:pt modelId="{C89D7828-D6E2-4EF5-8F53-AD29DB5C9A95}" type="pres">
      <dgm:prSet presAssocID="{04304198-65AF-40E5-A808-59432EA8AC29}" presName="thickLine" presStyleLbl="alignNode1" presStyleIdx="3" presStyleCnt="5"/>
      <dgm:spPr/>
    </dgm:pt>
    <dgm:pt modelId="{AFCFA321-972A-4B42-B632-662C61DBF990}" type="pres">
      <dgm:prSet presAssocID="{04304198-65AF-40E5-A808-59432EA8AC29}" presName="horz1" presStyleCnt="0"/>
      <dgm:spPr/>
    </dgm:pt>
    <dgm:pt modelId="{AC2EBC20-0AAF-441F-B217-1C3CC92E1165}" type="pres">
      <dgm:prSet presAssocID="{04304198-65AF-40E5-A808-59432EA8AC29}" presName="tx1" presStyleLbl="revTx" presStyleIdx="3" presStyleCnt="5"/>
      <dgm:spPr/>
    </dgm:pt>
    <dgm:pt modelId="{F35C3FFF-F36A-483F-9254-559AF38F2EA5}" type="pres">
      <dgm:prSet presAssocID="{04304198-65AF-40E5-A808-59432EA8AC29}" presName="vert1" presStyleCnt="0"/>
      <dgm:spPr/>
    </dgm:pt>
    <dgm:pt modelId="{D771A107-0564-45F3-9BD1-D4C9F0A590BE}" type="pres">
      <dgm:prSet presAssocID="{6C9F1426-F65C-4DC0-A3DB-41AA89165A37}" presName="thickLine" presStyleLbl="alignNode1" presStyleIdx="4" presStyleCnt="5"/>
      <dgm:spPr/>
    </dgm:pt>
    <dgm:pt modelId="{651753AE-7E41-44A6-BB86-868105BBD734}" type="pres">
      <dgm:prSet presAssocID="{6C9F1426-F65C-4DC0-A3DB-41AA89165A37}" presName="horz1" presStyleCnt="0"/>
      <dgm:spPr/>
    </dgm:pt>
    <dgm:pt modelId="{B0621E7D-95C7-41FB-9132-9D2944F8B5BC}" type="pres">
      <dgm:prSet presAssocID="{6C9F1426-F65C-4DC0-A3DB-41AA89165A37}" presName="tx1" presStyleLbl="revTx" presStyleIdx="4" presStyleCnt="5"/>
      <dgm:spPr/>
    </dgm:pt>
    <dgm:pt modelId="{4C6C4B1E-18E2-493A-8853-22A34482839B}" type="pres">
      <dgm:prSet presAssocID="{6C9F1426-F65C-4DC0-A3DB-41AA89165A37}" presName="vert1" presStyleCnt="0"/>
      <dgm:spPr/>
    </dgm:pt>
  </dgm:ptLst>
  <dgm:cxnLst>
    <dgm:cxn modelId="{35DFCD2E-71DF-44B5-B6F0-B83FD897F2F5}" type="presOf" srcId="{5459A9D6-885A-430D-BAEF-5D0AFF3DFF8B}" destId="{45D32884-5A0D-4CF5-B311-90EFBA623395}" srcOrd="0" destOrd="0" presId="urn:microsoft.com/office/officeart/2008/layout/LinedList"/>
    <dgm:cxn modelId="{61FA7773-150E-4D1E-8BA9-27F9FC6DABF0}" srcId="{EF664255-2407-4B3D-A53E-F0E89FC9C2DC}" destId="{6C9F1426-F65C-4DC0-A3DB-41AA89165A37}" srcOrd="4" destOrd="0" parTransId="{F8DDD63B-3CDC-49AE-8859-EE5A993C0249}" sibTransId="{0EE7792D-E046-49DF-B8A6-B7DAA06BD62D}"/>
    <dgm:cxn modelId="{7B268383-B591-4EA6-857F-DD853DEEE68C}" type="presOf" srcId="{EF664255-2407-4B3D-A53E-F0E89FC9C2DC}" destId="{F9C47C1B-9732-4958-AF9B-9C08CC90D72F}" srcOrd="0" destOrd="0" presId="urn:microsoft.com/office/officeart/2008/layout/LinedList"/>
    <dgm:cxn modelId="{100C0097-2836-48EB-BCDF-D4D732A73FA3}" type="presOf" srcId="{6ABC2966-8543-4DE3-84F5-84EB8CC5564A}" destId="{3E52016F-A614-4A8E-AAC1-1EBCD32F1DA0}" srcOrd="0" destOrd="0" presId="urn:microsoft.com/office/officeart/2008/layout/LinedList"/>
    <dgm:cxn modelId="{60EE649B-30E1-4CC8-A787-E4F75F80D5E9}" type="presOf" srcId="{9F2D7199-C419-4ABD-B838-51BD1A10E894}" destId="{45B9C4B8-A4C1-4195-9F67-610246571628}" srcOrd="0" destOrd="0" presId="urn:microsoft.com/office/officeart/2008/layout/LinedList"/>
    <dgm:cxn modelId="{B11EE9A7-BBC0-423B-8D5E-98047E9B0EA2}" srcId="{EF664255-2407-4B3D-A53E-F0E89FC9C2DC}" destId="{9F2D7199-C419-4ABD-B838-51BD1A10E894}" srcOrd="1" destOrd="0" parTransId="{46D4B978-2BF5-48DB-B85A-A76348943964}" sibTransId="{4EC4B66B-5FA9-44A0-93EC-2362D7B5D7A7}"/>
    <dgm:cxn modelId="{0A5A81AF-5800-41E5-AB5A-18F50647E20C}" srcId="{EF664255-2407-4B3D-A53E-F0E89FC9C2DC}" destId="{04304198-65AF-40E5-A808-59432EA8AC29}" srcOrd="3" destOrd="0" parTransId="{E326C014-8649-4C33-90AD-29B3F295DFD1}" sibTransId="{CA2791D4-DEB5-4F8A-989E-C024873F50BD}"/>
    <dgm:cxn modelId="{F92F82D1-D6AB-446B-A242-4CB435655BC2}" srcId="{EF664255-2407-4B3D-A53E-F0E89FC9C2DC}" destId="{5459A9D6-885A-430D-BAEF-5D0AFF3DFF8B}" srcOrd="0" destOrd="0" parTransId="{4ECBB46B-6F1E-4CA3-8744-4E9311E302A3}" sibTransId="{F50E6226-D604-4627-A480-4503FD931A8B}"/>
    <dgm:cxn modelId="{A78030D7-5D3D-4317-8096-8E30EF1FA4EF}" srcId="{EF664255-2407-4B3D-A53E-F0E89FC9C2DC}" destId="{6ABC2966-8543-4DE3-84F5-84EB8CC5564A}" srcOrd="2" destOrd="0" parTransId="{D8CEF154-1D41-4A8E-9DBB-2E9D988D9C21}" sibTransId="{CB7901D1-1F83-4433-A029-8EF502DBD1E1}"/>
    <dgm:cxn modelId="{28E300EC-29D8-4FDB-BFCE-C1CCE2DEE5A8}" type="presOf" srcId="{04304198-65AF-40E5-A808-59432EA8AC29}" destId="{AC2EBC20-0AAF-441F-B217-1C3CC92E1165}" srcOrd="0" destOrd="0" presId="urn:microsoft.com/office/officeart/2008/layout/LinedList"/>
    <dgm:cxn modelId="{26727DED-922C-4230-89FD-92D4D0B90FCB}" type="presOf" srcId="{6C9F1426-F65C-4DC0-A3DB-41AA89165A37}" destId="{B0621E7D-95C7-41FB-9132-9D2944F8B5BC}" srcOrd="0" destOrd="0" presId="urn:microsoft.com/office/officeart/2008/layout/LinedList"/>
    <dgm:cxn modelId="{0B373B80-A7EA-4559-BE6C-EE9FF8FC43F8}" type="presParOf" srcId="{F9C47C1B-9732-4958-AF9B-9C08CC90D72F}" destId="{C04B5623-2908-4B07-8ACC-2FADE4D5DB82}" srcOrd="0" destOrd="0" presId="urn:microsoft.com/office/officeart/2008/layout/LinedList"/>
    <dgm:cxn modelId="{CFFA0F1D-3C1E-4A7E-9213-802CC03AE068}" type="presParOf" srcId="{F9C47C1B-9732-4958-AF9B-9C08CC90D72F}" destId="{2A24775E-225C-4A88-B650-C3C15FEC9FA9}" srcOrd="1" destOrd="0" presId="urn:microsoft.com/office/officeart/2008/layout/LinedList"/>
    <dgm:cxn modelId="{90DD9319-A11A-4B1D-B91B-82D49B1388D1}" type="presParOf" srcId="{2A24775E-225C-4A88-B650-C3C15FEC9FA9}" destId="{45D32884-5A0D-4CF5-B311-90EFBA623395}" srcOrd="0" destOrd="0" presId="urn:microsoft.com/office/officeart/2008/layout/LinedList"/>
    <dgm:cxn modelId="{CC500713-0618-40FB-91C5-CC02C3978A97}" type="presParOf" srcId="{2A24775E-225C-4A88-B650-C3C15FEC9FA9}" destId="{71DB64D9-B1C0-47DC-8A5D-E07F39D16CBC}" srcOrd="1" destOrd="0" presId="urn:microsoft.com/office/officeart/2008/layout/LinedList"/>
    <dgm:cxn modelId="{57BCDCB9-EB9C-497B-AEF1-7E8BF29E643B}" type="presParOf" srcId="{F9C47C1B-9732-4958-AF9B-9C08CC90D72F}" destId="{8C80C42E-378B-402B-8983-A8567A1516AF}" srcOrd="2" destOrd="0" presId="urn:microsoft.com/office/officeart/2008/layout/LinedList"/>
    <dgm:cxn modelId="{90AE7757-275B-455F-8152-C7160B1B2F6F}" type="presParOf" srcId="{F9C47C1B-9732-4958-AF9B-9C08CC90D72F}" destId="{5C8EB248-2056-4E9A-BAA9-B62BE0057FE6}" srcOrd="3" destOrd="0" presId="urn:microsoft.com/office/officeart/2008/layout/LinedList"/>
    <dgm:cxn modelId="{1ED85673-4B89-4BDD-89AF-55683975F628}" type="presParOf" srcId="{5C8EB248-2056-4E9A-BAA9-B62BE0057FE6}" destId="{45B9C4B8-A4C1-4195-9F67-610246571628}" srcOrd="0" destOrd="0" presId="urn:microsoft.com/office/officeart/2008/layout/LinedList"/>
    <dgm:cxn modelId="{0475A14C-8462-42CF-8A9D-86EE23994622}" type="presParOf" srcId="{5C8EB248-2056-4E9A-BAA9-B62BE0057FE6}" destId="{ACFE4F3C-AABD-413F-A43A-9AE782F85377}" srcOrd="1" destOrd="0" presId="urn:microsoft.com/office/officeart/2008/layout/LinedList"/>
    <dgm:cxn modelId="{2D470D9F-FAE8-43B9-9F56-10C6729F12B5}" type="presParOf" srcId="{F9C47C1B-9732-4958-AF9B-9C08CC90D72F}" destId="{A5FBAEB7-EFEB-4C10-B194-B7CBA440D714}" srcOrd="4" destOrd="0" presId="urn:microsoft.com/office/officeart/2008/layout/LinedList"/>
    <dgm:cxn modelId="{533C8D74-FB3B-4394-8724-5B6D551275EF}" type="presParOf" srcId="{F9C47C1B-9732-4958-AF9B-9C08CC90D72F}" destId="{09E58502-D9D6-4061-91A6-34F21B5DD478}" srcOrd="5" destOrd="0" presId="urn:microsoft.com/office/officeart/2008/layout/LinedList"/>
    <dgm:cxn modelId="{07092015-038B-46EF-AD96-DEE129090AD5}" type="presParOf" srcId="{09E58502-D9D6-4061-91A6-34F21B5DD478}" destId="{3E52016F-A614-4A8E-AAC1-1EBCD32F1DA0}" srcOrd="0" destOrd="0" presId="urn:microsoft.com/office/officeart/2008/layout/LinedList"/>
    <dgm:cxn modelId="{93342E05-0889-4850-BD6F-FB519D1C2AA5}" type="presParOf" srcId="{09E58502-D9D6-4061-91A6-34F21B5DD478}" destId="{113C225E-6BB2-47DC-A416-162D092C0A51}" srcOrd="1" destOrd="0" presId="urn:microsoft.com/office/officeart/2008/layout/LinedList"/>
    <dgm:cxn modelId="{36783822-ADDC-4EA1-9CFE-7BBF5EEBD9EA}" type="presParOf" srcId="{F9C47C1B-9732-4958-AF9B-9C08CC90D72F}" destId="{C89D7828-D6E2-4EF5-8F53-AD29DB5C9A95}" srcOrd="6" destOrd="0" presId="urn:microsoft.com/office/officeart/2008/layout/LinedList"/>
    <dgm:cxn modelId="{00EED5B7-3D18-492A-8AE0-2A5E1C6CE913}" type="presParOf" srcId="{F9C47C1B-9732-4958-AF9B-9C08CC90D72F}" destId="{AFCFA321-972A-4B42-B632-662C61DBF990}" srcOrd="7" destOrd="0" presId="urn:microsoft.com/office/officeart/2008/layout/LinedList"/>
    <dgm:cxn modelId="{BA3E2617-780C-4247-8CCA-C13A8DECCEEB}" type="presParOf" srcId="{AFCFA321-972A-4B42-B632-662C61DBF990}" destId="{AC2EBC20-0AAF-441F-B217-1C3CC92E1165}" srcOrd="0" destOrd="0" presId="urn:microsoft.com/office/officeart/2008/layout/LinedList"/>
    <dgm:cxn modelId="{5727FE29-231E-498D-BEE3-8D3AB3F953A0}" type="presParOf" srcId="{AFCFA321-972A-4B42-B632-662C61DBF990}" destId="{F35C3FFF-F36A-483F-9254-559AF38F2EA5}" srcOrd="1" destOrd="0" presId="urn:microsoft.com/office/officeart/2008/layout/LinedList"/>
    <dgm:cxn modelId="{EF399108-5C21-4226-A6B5-4491FBA5BD97}" type="presParOf" srcId="{F9C47C1B-9732-4958-AF9B-9C08CC90D72F}" destId="{D771A107-0564-45F3-9BD1-D4C9F0A590BE}" srcOrd="8" destOrd="0" presId="urn:microsoft.com/office/officeart/2008/layout/LinedList"/>
    <dgm:cxn modelId="{BD139123-AF20-4016-A799-231042B24E44}" type="presParOf" srcId="{F9C47C1B-9732-4958-AF9B-9C08CC90D72F}" destId="{651753AE-7E41-44A6-BB86-868105BBD734}" srcOrd="9" destOrd="0" presId="urn:microsoft.com/office/officeart/2008/layout/LinedList"/>
    <dgm:cxn modelId="{EA585798-131F-4B66-B826-98B493EF16E4}" type="presParOf" srcId="{651753AE-7E41-44A6-BB86-868105BBD734}" destId="{B0621E7D-95C7-41FB-9132-9D2944F8B5BC}" srcOrd="0" destOrd="0" presId="urn:microsoft.com/office/officeart/2008/layout/LinedList"/>
    <dgm:cxn modelId="{E626AF62-9BFC-4B76-AF81-B3852F388394}" type="presParOf" srcId="{651753AE-7E41-44A6-BB86-868105BBD734}" destId="{4C6C4B1E-18E2-493A-8853-22A3448283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126DC-3030-460B-BACB-B2AD35AF272A}">
      <dsp:nvSpPr>
        <dsp:cNvPr id="0" name=""/>
        <dsp:cNvSpPr/>
      </dsp:nvSpPr>
      <dsp:spPr>
        <a:xfrm>
          <a:off x="730349" y="37566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267F8-BB6C-4939-BF77-7963AD7B4070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C2880-6F1B-4482-A7A3-F23E9D854D16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/>
            <a:t>Containers</a:t>
          </a:r>
        </a:p>
      </dsp:txBody>
      <dsp:txXfrm>
        <a:off x="28349" y="3255669"/>
        <a:ext cx="3600000" cy="720000"/>
      </dsp:txXfrm>
    </dsp:sp>
    <dsp:sp modelId="{20F96D33-0771-450C-9BA1-248BC654A1CC}">
      <dsp:nvSpPr>
        <dsp:cNvPr id="0" name=""/>
        <dsp:cNvSpPr/>
      </dsp:nvSpPr>
      <dsp:spPr>
        <a:xfrm>
          <a:off x="4960350" y="375668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38174-214B-40DB-86FF-3D0AD46232C5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06693-4385-4494-B255-DD53D7765E3B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4400" kern="1200"/>
            <a:t>Week 1</a:t>
          </a:r>
          <a:endParaRPr lang="en-US" sz="4400" kern="1200"/>
        </a:p>
      </dsp:txBody>
      <dsp:txXfrm>
        <a:off x="4258350" y="3255669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BB74F-D346-E142-AE88-66CAC1C3CABE}">
      <dsp:nvSpPr>
        <dsp:cNvPr id="0" name=""/>
        <dsp:cNvSpPr/>
      </dsp:nvSpPr>
      <dsp:spPr>
        <a:xfrm>
          <a:off x="0" y="531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9CEBA-778C-554B-8ED2-17263BE238FB}">
      <dsp:nvSpPr>
        <dsp:cNvPr id="0" name=""/>
        <dsp:cNvSpPr/>
      </dsp:nvSpPr>
      <dsp:spPr>
        <a:xfrm>
          <a:off x="0" y="531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Benefits of Containerized Applications</a:t>
          </a:r>
          <a:endParaRPr lang="en-US" sz="1500" kern="1200"/>
        </a:p>
      </dsp:txBody>
      <dsp:txXfrm>
        <a:off x="0" y="531"/>
        <a:ext cx="7886700" cy="334636"/>
      </dsp:txXfrm>
    </dsp:sp>
    <dsp:sp modelId="{973A5509-0C5B-1A40-B1E1-1382E43A1409}">
      <dsp:nvSpPr>
        <dsp:cNvPr id="0" name=""/>
        <dsp:cNvSpPr/>
      </dsp:nvSpPr>
      <dsp:spPr>
        <a:xfrm>
          <a:off x="0" y="335167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D5FE7-CCAE-EF43-9EC3-6EAC12D9AF48}">
      <dsp:nvSpPr>
        <dsp:cNvPr id="0" name=""/>
        <dsp:cNvSpPr/>
      </dsp:nvSpPr>
      <dsp:spPr>
        <a:xfrm>
          <a:off x="0" y="335167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Introduction to Containers</a:t>
          </a:r>
          <a:endParaRPr lang="en-US" sz="1500" kern="1200"/>
        </a:p>
      </dsp:txBody>
      <dsp:txXfrm>
        <a:off x="0" y="335167"/>
        <a:ext cx="7886700" cy="334636"/>
      </dsp:txXfrm>
    </dsp:sp>
    <dsp:sp modelId="{7F593C87-6E08-C346-8A6C-3E272DAC0DCD}">
      <dsp:nvSpPr>
        <dsp:cNvPr id="0" name=""/>
        <dsp:cNvSpPr/>
      </dsp:nvSpPr>
      <dsp:spPr>
        <a:xfrm>
          <a:off x="0" y="669804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D5A99-9E65-A847-9244-E1E647E90F22}">
      <dsp:nvSpPr>
        <dsp:cNvPr id="0" name=""/>
        <dsp:cNvSpPr/>
      </dsp:nvSpPr>
      <dsp:spPr>
        <a:xfrm>
          <a:off x="0" y="669804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What is Docker</a:t>
          </a:r>
          <a:endParaRPr lang="en-US" sz="1500" kern="1200"/>
        </a:p>
      </dsp:txBody>
      <dsp:txXfrm>
        <a:off x="0" y="669804"/>
        <a:ext cx="7886700" cy="334636"/>
      </dsp:txXfrm>
    </dsp:sp>
    <dsp:sp modelId="{429D8F16-F221-9A44-97FF-580312820E67}">
      <dsp:nvSpPr>
        <dsp:cNvPr id="0" name=""/>
        <dsp:cNvSpPr/>
      </dsp:nvSpPr>
      <dsp:spPr>
        <a:xfrm>
          <a:off x="0" y="1004440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57C88-6CFB-2F46-ADBE-E721B99E4A2A}">
      <dsp:nvSpPr>
        <dsp:cNvPr id="0" name=""/>
        <dsp:cNvSpPr/>
      </dsp:nvSpPr>
      <dsp:spPr>
        <a:xfrm>
          <a:off x="0" y="1004440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Docker Architecture</a:t>
          </a:r>
          <a:endParaRPr lang="en-US" sz="1500" kern="1200"/>
        </a:p>
      </dsp:txBody>
      <dsp:txXfrm>
        <a:off x="0" y="1004440"/>
        <a:ext cx="7886700" cy="334636"/>
      </dsp:txXfrm>
    </dsp:sp>
    <dsp:sp modelId="{9B01C653-D026-2D47-BA7F-CCFE48FAE45D}">
      <dsp:nvSpPr>
        <dsp:cNvPr id="0" name=""/>
        <dsp:cNvSpPr/>
      </dsp:nvSpPr>
      <dsp:spPr>
        <a:xfrm>
          <a:off x="0" y="1339077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5B8A6-6834-B94E-803A-42B07D907922}">
      <dsp:nvSpPr>
        <dsp:cNvPr id="0" name=""/>
        <dsp:cNvSpPr/>
      </dsp:nvSpPr>
      <dsp:spPr>
        <a:xfrm>
          <a:off x="0" y="1339077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Docker Engine</a:t>
          </a:r>
          <a:endParaRPr lang="en-US" sz="1500" kern="1200"/>
        </a:p>
      </dsp:txBody>
      <dsp:txXfrm>
        <a:off x="0" y="1339077"/>
        <a:ext cx="7886700" cy="334636"/>
      </dsp:txXfrm>
    </dsp:sp>
    <dsp:sp modelId="{3736317A-E7F1-864B-A0F9-FD9DC5768D20}">
      <dsp:nvSpPr>
        <dsp:cNvPr id="0" name=""/>
        <dsp:cNvSpPr/>
      </dsp:nvSpPr>
      <dsp:spPr>
        <a:xfrm>
          <a:off x="0" y="1673714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208E3-8596-7749-AF68-2F15D63A1BB4}">
      <dsp:nvSpPr>
        <dsp:cNvPr id="0" name=""/>
        <dsp:cNvSpPr/>
      </dsp:nvSpPr>
      <dsp:spPr>
        <a:xfrm>
          <a:off x="0" y="1673714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Run Docker Containers</a:t>
          </a:r>
          <a:endParaRPr lang="en-US" sz="1500" kern="1200"/>
        </a:p>
      </dsp:txBody>
      <dsp:txXfrm>
        <a:off x="0" y="1673714"/>
        <a:ext cx="7886700" cy="334636"/>
      </dsp:txXfrm>
    </dsp:sp>
    <dsp:sp modelId="{35B0E08C-3A43-D843-8E6C-F6D02187F06E}">
      <dsp:nvSpPr>
        <dsp:cNvPr id="0" name=""/>
        <dsp:cNvSpPr/>
      </dsp:nvSpPr>
      <dsp:spPr>
        <a:xfrm>
          <a:off x="0" y="2008350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F4EDC-7393-8242-B916-A8EAA7DC09BC}">
      <dsp:nvSpPr>
        <dsp:cNvPr id="0" name=""/>
        <dsp:cNvSpPr/>
      </dsp:nvSpPr>
      <dsp:spPr>
        <a:xfrm>
          <a:off x="0" y="2008350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Create Docker Images</a:t>
          </a:r>
          <a:endParaRPr lang="en-US" sz="1500" kern="1200"/>
        </a:p>
      </dsp:txBody>
      <dsp:txXfrm>
        <a:off x="0" y="2008350"/>
        <a:ext cx="7886700" cy="334636"/>
      </dsp:txXfrm>
    </dsp:sp>
    <dsp:sp modelId="{6287FA83-6540-E54D-9736-C03B18A0FA20}">
      <dsp:nvSpPr>
        <dsp:cNvPr id="0" name=""/>
        <dsp:cNvSpPr/>
      </dsp:nvSpPr>
      <dsp:spPr>
        <a:xfrm>
          <a:off x="0" y="2342987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56EDC-69E3-7E4B-8BC1-BE716B2C87D5}">
      <dsp:nvSpPr>
        <dsp:cNvPr id="0" name=""/>
        <dsp:cNvSpPr/>
      </dsp:nvSpPr>
      <dsp:spPr>
        <a:xfrm>
          <a:off x="0" y="2342987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Publish Docker Images with Amazon ECR</a:t>
          </a:r>
          <a:endParaRPr lang="en-US" sz="1500" kern="1200"/>
        </a:p>
      </dsp:txBody>
      <dsp:txXfrm>
        <a:off x="0" y="2342987"/>
        <a:ext cx="7886700" cy="334636"/>
      </dsp:txXfrm>
    </dsp:sp>
    <dsp:sp modelId="{D7772AC0-D557-0949-B3B7-69C446846DDE}">
      <dsp:nvSpPr>
        <dsp:cNvPr id="0" name=""/>
        <dsp:cNvSpPr/>
      </dsp:nvSpPr>
      <dsp:spPr>
        <a:xfrm>
          <a:off x="0" y="2677623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8A714-6AA5-344A-87A2-FBDD1CE375D5}">
      <dsp:nvSpPr>
        <dsp:cNvPr id="0" name=""/>
        <dsp:cNvSpPr/>
      </dsp:nvSpPr>
      <dsp:spPr>
        <a:xfrm>
          <a:off x="0" y="2677623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Networks in Docker</a:t>
          </a:r>
          <a:endParaRPr lang="en-US" sz="1500" kern="1200"/>
        </a:p>
      </dsp:txBody>
      <dsp:txXfrm>
        <a:off x="0" y="2677623"/>
        <a:ext cx="7886700" cy="334636"/>
      </dsp:txXfrm>
    </dsp:sp>
    <dsp:sp modelId="{6281E5E4-E56B-1640-9C74-3227BF9009AC}">
      <dsp:nvSpPr>
        <dsp:cNvPr id="0" name=""/>
        <dsp:cNvSpPr/>
      </dsp:nvSpPr>
      <dsp:spPr>
        <a:xfrm>
          <a:off x="0" y="3012260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E9FF3-59B7-9C4D-BA3C-F24CD8B916AC}">
      <dsp:nvSpPr>
        <dsp:cNvPr id="0" name=""/>
        <dsp:cNvSpPr/>
      </dsp:nvSpPr>
      <dsp:spPr>
        <a:xfrm>
          <a:off x="0" y="3012260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Docker </a:t>
          </a:r>
          <a:r>
            <a:rPr lang="en-CA" sz="1500" kern="1200">
              <a:latin typeface="Calibri Light" panose="020F0302020204030204"/>
            </a:rPr>
            <a:t>Storage</a:t>
          </a:r>
          <a:endParaRPr lang="en-US" sz="1500" kern="1200"/>
        </a:p>
      </dsp:txBody>
      <dsp:txXfrm>
        <a:off x="0" y="3012260"/>
        <a:ext cx="7886700" cy="334636"/>
      </dsp:txXfrm>
    </dsp:sp>
    <dsp:sp modelId="{8679EBC2-96B5-4E4D-8CFC-60878C3C327E}">
      <dsp:nvSpPr>
        <dsp:cNvPr id="0" name=""/>
        <dsp:cNvSpPr/>
      </dsp:nvSpPr>
      <dsp:spPr>
        <a:xfrm>
          <a:off x="0" y="3346897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A21B8-87FB-E343-8CA1-9B1A1EC33979}">
      <dsp:nvSpPr>
        <dsp:cNvPr id="0" name=""/>
        <dsp:cNvSpPr/>
      </dsp:nvSpPr>
      <dsp:spPr>
        <a:xfrm>
          <a:off x="0" y="3346897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Docker Concepts in Depth</a:t>
          </a:r>
          <a:endParaRPr lang="en-US" sz="1500" kern="1200"/>
        </a:p>
      </dsp:txBody>
      <dsp:txXfrm>
        <a:off x="0" y="3346897"/>
        <a:ext cx="7886700" cy="334636"/>
      </dsp:txXfrm>
    </dsp:sp>
    <dsp:sp modelId="{9CE8745C-1E5E-0C4D-AF0E-E7EE3DF2A369}">
      <dsp:nvSpPr>
        <dsp:cNvPr id="0" name=""/>
        <dsp:cNvSpPr/>
      </dsp:nvSpPr>
      <dsp:spPr>
        <a:xfrm>
          <a:off x="0" y="3681533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CE489-BF67-594C-B50C-8E6FD911CD63}">
      <dsp:nvSpPr>
        <dsp:cNvPr id="0" name=""/>
        <dsp:cNvSpPr/>
      </dsp:nvSpPr>
      <dsp:spPr>
        <a:xfrm>
          <a:off x="0" y="3681533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Build and Push to Amazon ECR </a:t>
          </a:r>
          <a:r>
            <a:rPr lang="en-US" sz="1500" kern="1200">
              <a:latin typeface="Calibri Light" panose="020F0302020204030204"/>
            </a:rPr>
            <a:t>from Cloud9</a:t>
          </a:r>
          <a:endParaRPr lang="en-US" sz="1500" kern="1200"/>
        </a:p>
      </dsp:txBody>
      <dsp:txXfrm>
        <a:off x="0" y="3681533"/>
        <a:ext cx="7886700" cy="334636"/>
      </dsp:txXfrm>
    </dsp:sp>
    <dsp:sp modelId="{082BFB98-348C-49EC-8F6D-59CE486E8805}">
      <dsp:nvSpPr>
        <dsp:cNvPr id="0" name=""/>
        <dsp:cNvSpPr/>
      </dsp:nvSpPr>
      <dsp:spPr>
        <a:xfrm>
          <a:off x="0" y="4016170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9A56A-3005-44FB-9B81-A2B17129D7FD}">
      <dsp:nvSpPr>
        <dsp:cNvPr id="0" name=""/>
        <dsp:cNvSpPr/>
      </dsp:nvSpPr>
      <dsp:spPr>
        <a:xfrm>
          <a:off x="0" y="4016170"/>
          <a:ext cx="7886700" cy="334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Build and Push to Amazon ECR with GitHub Actions</a:t>
          </a:r>
        </a:p>
      </dsp:txBody>
      <dsp:txXfrm>
        <a:off x="0" y="4016170"/>
        <a:ext cx="7886700" cy="3346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FD181-4E17-4AAF-A2AE-B90DA836641B}">
      <dsp:nvSpPr>
        <dsp:cNvPr id="0" name=""/>
        <dsp:cNvSpPr/>
      </dsp:nvSpPr>
      <dsp:spPr>
        <a:xfrm>
          <a:off x="0" y="0"/>
          <a:ext cx="51753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72F44-E959-4564-B7B6-4B0FA3A9D0D6}">
      <dsp:nvSpPr>
        <dsp:cNvPr id="0" name=""/>
        <dsp:cNvSpPr/>
      </dsp:nvSpPr>
      <dsp:spPr>
        <a:xfrm>
          <a:off x="0" y="0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 image is a read-only filesystem.</a:t>
          </a:r>
        </a:p>
      </dsp:txBody>
      <dsp:txXfrm>
        <a:off x="0" y="0"/>
        <a:ext cx="5175384" cy="1384035"/>
      </dsp:txXfrm>
    </dsp:sp>
    <dsp:sp modelId="{94E75A7D-4032-4B6D-9BCB-85FA083837D4}">
      <dsp:nvSpPr>
        <dsp:cNvPr id="0" name=""/>
        <dsp:cNvSpPr/>
      </dsp:nvSpPr>
      <dsp:spPr>
        <a:xfrm>
          <a:off x="0" y="1384035"/>
          <a:ext cx="5175384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81463-6D57-4841-A96F-EADB42C5C165}">
      <dsp:nvSpPr>
        <dsp:cNvPr id="0" name=""/>
        <dsp:cNvSpPr/>
      </dsp:nvSpPr>
      <dsp:spPr>
        <a:xfrm>
          <a:off x="0" y="1384035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container is an encapsulated set of processes, running in a read-write copy of that filesystem.</a:t>
          </a:r>
        </a:p>
      </dsp:txBody>
      <dsp:txXfrm>
        <a:off x="0" y="1384035"/>
        <a:ext cx="5175384" cy="1384035"/>
      </dsp:txXfrm>
    </dsp:sp>
    <dsp:sp modelId="{CAD0D3EC-6200-4B4F-8F74-D5D01E5D005C}">
      <dsp:nvSpPr>
        <dsp:cNvPr id="0" name=""/>
        <dsp:cNvSpPr/>
      </dsp:nvSpPr>
      <dsp:spPr>
        <a:xfrm>
          <a:off x="0" y="2768070"/>
          <a:ext cx="5175384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7031A-D6D5-4CC1-AFD1-E5776A8A62F1}">
      <dsp:nvSpPr>
        <dsp:cNvPr id="0" name=""/>
        <dsp:cNvSpPr/>
      </dsp:nvSpPr>
      <dsp:spPr>
        <a:xfrm>
          <a:off x="0" y="2768070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 optimize container boot time, </a:t>
          </a:r>
          <a:r>
            <a:rPr lang="en-US" sz="2700" i="1" kern="1200"/>
            <a:t>copy-on-write</a:t>
          </a:r>
          <a:r>
            <a:rPr lang="en-US" sz="2700" kern="1200"/>
            <a:t> is used instead of regular copy.</a:t>
          </a:r>
        </a:p>
      </dsp:txBody>
      <dsp:txXfrm>
        <a:off x="0" y="2768070"/>
        <a:ext cx="5175384" cy="1384035"/>
      </dsp:txXfrm>
    </dsp:sp>
    <dsp:sp modelId="{FA4C5739-0A5C-4570-A6F0-07567EFE6189}">
      <dsp:nvSpPr>
        <dsp:cNvPr id="0" name=""/>
        <dsp:cNvSpPr/>
      </dsp:nvSpPr>
      <dsp:spPr>
        <a:xfrm>
          <a:off x="0" y="4152105"/>
          <a:ext cx="517538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ACFE4-9C3A-4783-A780-B87A2FBFFF25}">
      <dsp:nvSpPr>
        <dsp:cNvPr id="0" name=""/>
        <dsp:cNvSpPr/>
      </dsp:nvSpPr>
      <dsp:spPr>
        <a:xfrm>
          <a:off x="0" y="4152105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docker run starts a container from a given image.</a:t>
          </a:r>
        </a:p>
      </dsp:txBody>
      <dsp:txXfrm>
        <a:off x="0" y="4152105"/>
        <a:ext cx="5175384" cy="13840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80C38-F9C0-41B3-B93D-F4E8305D7628}">
      <dsp:nvSpPr>
        <dsp:cNvPr id="0" name=""/>
        <dsp:cNvSpPr/>
      </dsp:nvSpPr>
      <dsp:spPr>
        <a:xfrm>
          <a:off x="0" y="1805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FA02C-6A5B-4184-96EC-B154B3CA016C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A60D7-7739-46FF-AA44-3488734877B9}">
      <dsp:nvSpPr>
        <dsp:cNvPr id="0" name=""/>
        <dsp:cNvSpPr/>
      </dsp:nvSpPr>
      <dsp:spPr>
        <a:xfrm>
          <a:off x="1057183" y="1805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Docker can build images by reading the instructions provided in Dockerfile</a:t>
          </a:r>
          <a:endParaRPr lang="en-US" sz="2100" kern="1200"/>
        </a:p>
      </dsp:txBody>
      <dsp:txXfrm>
        <a:off x="1057183" y="1805"/>
        <a:ext cx="6829516" cy="915310"/>
      </dsp:txXfrm>
    </dsp:sp>
    <dsp:sp modelId="{CD56AA46-B9DF-411E-B382-DF2737EBEB87}">
      <dsp:nvSpPr>
        <dsp:cNvPr id="0" name=""/>
        <dsp:cNvSpPr/>
      </dsp:nvSpPr>
      <dsp:spPr>
        <a:xfrm>
          <a:off x="0" y="1145944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B3386-9205-4B16-97EB-7C9557D47D3E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2D08C-5554-43B9-A77D-B751220F9DC5}">
      <dsp:nvSpPr>
        <dsp:cNvPr id="0" name=""/>
        <dsp:cNvSpPr/>
      </dsp:nvSpPr>
      <dsp:spPr>
        <a:xfrm>
          <a:off x="1057183" y="1145944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A Dockerfile is a text document that contains all the commands a user could call to assemble an image</a:t>
          </a:r>
          <a:endParaRPr lang="en-US" sz="2100" kern="1200"/>
        </a:p>
      </dsp:txBody>
      <dsp:txXfrm>
        <a:off x="1057183" y="1145944"/>
        <a:ext cx="6829516" cy="915310"/>
      </dsp:txXfrm>
    </dsp:sp>
    <dsp:sp modelId="{39198B7D-9CA1-4981-8013-230B907AA0B1}">
      <dsp:nvSpPr>
        <dsp:cNvPr id="0" name=""/>
        <dsp:cNvSpPr/>
      </dsp:nvSpPr>
      <dsp:spPr>
        <a:xfrm>
          <a:off x="0" y="2290082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7332A-CC52-4859-ADF3-84D87A43AC1B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3992D-405F-4A7B-94A3-55FCFB59CA88}">
      <dsp:nvSpPr>
        <dsp:cNvPr id="0" name=""/>
        <dsp:cNvSpPr/>
      </dsp:nvSpPr>
      <dsp:spPr>
        <a:xfrm>
          <a:off x="1057183" y="2290082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Using docker build users can create an automated build that executes a set of command line instructions in succession</a:t>
          </a:r>
          <a:endParaRPr lang="en-US" sz="2100" kern="1200"/>
        </a:p>
      </dsp:txBody>
      <dsp:txXfrm>
        <a:off x="1057183" y="2290082"/>
        <a:ext cx="6829516" cy="915310"/>
      </dsp:txXfrm>
    </dsp:sp>
    <dsp:sp modelId="{8DE289D1-8E28-4BD3-957C-CA7848F53703}">
      <dsp:nvSpPr>
        <dsp:cNvPr id="0" name=""/>
        <dsp:cNvSpPr/>
      </dsp:nvSpPr>
      <dsp:spPr>
        <a:xfrm>
          <a:off x="0" y="3434221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65B95-E859-4D17-A25D-F2663E4D4792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E41E9-40CD-441D-9069-F7BE4B763B8E}">
      <dsp:nvSpPr>
        <dsp:cNvPr id="0" name=""/>
        <dsp:cNvSpPr/>
      </dsp:nvSpPr>
      <dsp:spPr>
        <a:xfrm>
          <a:off x="1057183" y="3434221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The docker build command builds an image from a Docker file and a context</a:t>
          </a:r>
          <a:endParaRPr lang="en-US" sz="2100" kern="1200"/>
        </a:p>
      </dsp:txBody>
      <dsp:txXfrm>
        <a:off x="1057183" y="3434221"/>
        <a:ext cx="6829516" cy="915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B5623-2908-4B07-8ACC-2FADE4D5DB82}">
      <dsp:nvSpPr>
        <dsp:cNvPr id="0" name=""/>
        <dsp:cNvSpPr/>
      </dsp:nvSpPr>
      <dsp:spPr>
        <a:xfrm>
          <a:off x="0" y="531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32884-5A0D-4CF5-B311-90EFBA623395}">
      <dsp:nvSpPr>
        <dsp:cNvPr id="0" name=""/>
        <dsp:cNvSpPr/>
      </dsp:nvSpPr>
      <dsp:spPr>
        <a:xfrm>
          <a:off x="0" y="531"/>
          <a:ext cx="78867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 RUN instruction can be specified in two ways.</a:t>
          </a:r>
        </a:p>
      </dsp:txBody>
      <dsp:txXfrm>
        <a:off x="0" y="531"/>
        <a:ext cx="7886700" cy="870296"/>
      </dsp:txXfrm>
    </dsp:sp>
    <dsp:sp modelId="{8C80C42E-378B-402B-8983-A8567A1516AF}">
      <dsp:nvSpPr>
        <dsp:cNvPr id="0" name=""/>
        <dsp:cNvSpPr/>
      </dsp:nvSpPr>
      <dsp:spPr>
        <a:xfrm>
          <a:off x="0" y="870827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9C4B8-A4C1-4195-9F67-610246571628}">
      <dsp:nvSpPr>
        <dsp:cNvPr id="0" name=""/>
        <dsp:cNvSpPr/>
      </dsp:nvSpPr>
      <dsp:spPr>
        <a:xfrm>
          <a:off x="0" y="870827"/>
          <a:ext cx="78867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With shell wrapping, which runs the specified command inside a shell, with /bin/sh -c:</a:t>
          </a:r>
        </a:p>
      </dsp:txBody>
      <dsp:txXfrm>
        <a:off x="0" y="870827"/>
        <a:ext cx="7886700" cy="870296"/>
      </dsp:txXfrm>
    </dsp:sp>
    <dsp:sp modelId="{A5FBAEB7-EFEB-4C10-B194-B7CBA440D714}">
      <dsp:nvSpPr>
        <dsp:cNvPr id="0" name=""/>
        <dsp:cNvSpPr/>
      </dsp:nvSpPr>
      <dsp:spPr>
        <a:xfrm>
          <a:off x="0" y="1741123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2016F-A614-4A8E-AAC1-1EBCD32F1DA0}">
      <dsp:nvSpPr>
        <dsp:cNvPr id="0" name=""/>
        <dsp:cNvSpPr/>
      </dsp:nvSpPr>
      <dsp:spPr>
        <a:xfrm>
          <a:off x="0" y="1741123"/>
          <a:ext cx="78867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RUN</a:t>
          </a:r>
          <a:r>
            <a:rPr lang="en-US" sz="2300" kern="1200"/>
            <a:t> apt-get update</a:t>
          </a:r>
        </a:p>
      </dsp:txBody>
      <dsp:txXfrm>
        <a:off x="0" y="1741123"/>
        <a:ext cx="7886700" cy="870296"/>
      </dsp:txXfrm>
    </dsp:sp>
    <dsp:sp modelId="{C89D7828-D6E2-4EF5-8F53-AD29DB5C9A95}">
      <dsp:nvSpPr>
        <dsp:cNvPr id="0" name=""/>
        <dsp:cNvSpPr/>
      </dsp:nvSpPr>
      <dsp:spPr>
        <a:xfrm>
          <a:off x="0" y="2611420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EBC20-0AAF-441F-B217-1C3CC92E1165}">
      <dsp:nvSpPr>
        <dsp:cNvPr id="0" name=""/>
        <dsp:cNvSpPr/>
      </dsp:nvSpPr>
      <dsp:spPr>
        <a:xfrm>
          <a:off x="0" y="2611420"/>
          <a:ext cx="78867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Or using the exec method, which avoids shell string expansion, and allows execution in images that don't have /bin/sh:</a:t>
          </a:r>
        </a:p>
      </dsp:txBody>
      <dsp:txXfrm>
        <a:off x="0" y="2611420"/>
        <a:ext cx="7886700" cy="870296"/>
      </dsp:txXfrm>
    </dsp:sp>
    <dsp:sp modelId="{D771A107-0564-45F3-9BD1-D4C9F0A590BE}">
      <dsp:nvSpPr>
        <dsp:cNvPr id="0" name=""/>
        <dsp:cNvSpPr/>
      </dsp:nvSpPr>
      <dsp:spPr>
        <a:xfrm>
          <a:off x="0" y="3481716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21E7D-95C7-41FB-9132-9D2944F8B5BC}">
      <dsp:nvSpPr>
        <dsp:cNvPr id="0" name=""/>
        <dsp:cNvSpPr/>
      </dsp:nvSpPr>
      <dsp:spPr>
        <a:xfrm>
          <a:off x="0" y="3481716"/>
          <a:ext cx="7886700" cy="870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RUN</a:t>
          </a:r>
          <a:r>
            <a:rPr lang="en-US" sz="2300" kern="1200"/>
            <a:t> [ "apt-get", "update" ]</a:t>
          </a:r>
        </a:p>
      </dsp:txBody>
      <dsp:txXfrm>
        <a:off x="0" y="3481716"/>
        <a:ext cx="7886700" cy="870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ckrox.com/post/2020/03/6-container-adoption-trends-of-2020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24431e6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24431e6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https://www.stackrox.com/post/2020/03/6-container-adoption-trends-of-2020/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53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24431e60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24431e60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 reported benefits provided by the adoption of containers and K8s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not there?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and sys admin professionals did not participate. The picture might have looked differently.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Security is not on the list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73891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>
                <a:effectLst/>
                <a:latin typeface="+mn-lt"/>
                <a:ea typeface="+mn-ea"/>
                <a:cs typeface="+mn-cs"/>
                <a:sym typeface="Times New Roman"/>
              </a:rPr>
              <a:t>Can we reuse that container that we took time to customize?</a:t>
            </a:r>
          </a:p>
          <a:p>
            <a:r>
              <a:rPr lang="en-CA" sz="1200" b="0" i="1">
                <a:effectLst/>
                <a:latin typeface="+mn-lt"/>
                <a:ea typeface="+mn-ea"/>
                <a:cs typeface="+mn-cs"/>
                <a:sym typeface="Times New Roman"/>
              </a:rPr>
              <a:t>We can, but that's not the default workflow with Docker.</a:t>
            </a:r>
            <a:endParaRPr lang="en-CA" sz="1200" b="0" i="0">
              <a:effectLst/>
              <a:latin typeface="+mn-lt"/>
              <a:ea typeface="+mn-ea"/>
              <a:cs typeface="+mn-cs"/>
              <a:sym typeface="Times New Roman"/>
            </a:endParaRPr>
          </a:p>
          <a:p>
            <a:r>
              <a:rPr lang="en-CA" sz="1200" b="0" i="0">
                <a:effectLst/>
                <a:latin typeface="+mn-lt"/>
                <a:ea typeface="+mn-ea"/>
                <a:cs typeface="+mn-cs"/>
                <a:sym typeface="Times New Roman"/>
              </a:rPr>
              <a:t>What's the default workflow, then?</a:t>
            </a:r>
          </a:p>
          <a:p>
            <a:r>
              <a:rPr lang="en-CA" sz="1200" b="0" i="1">
                <a:effectLst/>
                <a:latin typeface="+mn-lt"/>
                <a:ea typeface="+mn-ea"/>
                <a:cs typeface="+mn-cs"/>
                <a:sym typeface="Times New Roman"/>
              </a:rPr>
              <a:t>Always start with a fresh container.</a:t>
            </a:r>
            <a:br>
              <a:rPr lang="en-CA" sz="1200" b="0" i="0">
                <a:effectLst/>
                <a:latin typeface="+mn-lt"/>
                <a:ea typeface="+mn-ea"/>
                <a:cs typeface="+mn-cs"/>
                <a:sym typeface="Times New Roman"/>
              </a:rPr>
            </a:br>
            <a:r>
              <a:rPr lang="en-CA" sz="1200" b="0" i="1">
                <a:effectLst/>
                <a:latin typeface="+mn-lt"/>
                <a:ea typeface="+mn-ea"/>
                <a:cs typeface="+mn-cs"/>
                <a:sym typeface="Times New Roman"/>
              </a:rPr>
              <a:t>If we need something installed in our container, build a custom image.</a:t>
            </a:r>
            <a:endParaRPr lang="en-CA" sz="1200" b="0" i="0">
              <a:effectLst/>
              <a:latin typeface="+mn-lt"/>
              <a:ea typeface="+mn-ea"/>
              <a:cs typeface="+mn-cs"/>
              <a:sym typeface="Times New Roman"/>
            </a:endParaRPr>
          </a:p>
          <a:p>
            <a:r>
              <a:rPr lang="en-CA" sz="1200" b="0" i="0">
                <a:effectLst/>
                <a:latin typeface="+mn-lt"/>
                <a:ea typeface="+mn-ea"/>
                <a:cs typeface="+mn-cs"/>
                <a:sym typeface="Times New Roman"/>
              </a:rPr>
              <a:t>That seems complicated!</a:t>
            </a:r>
          </a:p>
          <a:p>
            <a:r>
              <a:rPr lang="en-CA" sz="1200" b="0" i="1">
                <a:effectLst/>
                <a:latin typeface="+mn-lt"/>
                <a:ea typeface="+mn-ea"/>
                <a:cs typeface="+mn-cs"/>
                <a:sym typeface="Times New Roman"/>
              </a:rPr>
              <a:t>We'll see that it's actually pretty easy!</a:t>
            </a:r>
            <a:endParaRPr lang="en-CA" sz="1200" b="0" i="0">
              <a:effectLst/>
              <a:latin typeface="+mn-lt"/>
              <a:ea typeface="+mn-ea"/>
              <a:cs typeface="+mn-cs"/>
              <a:sym typeface="Times New Roman"/>
            </a:endParaRPr>
          </a:p>
          <a:p>
            <a:r>
              <a:rPr lang="en-CA" sz="1200" b="0" i="0">
                <a:effectLst/>
                <a:latin typeface="+mn-lt"/>
                <a:ea typeface="+mn-ea"/>
                <a:cs typeface="+mn-cs"/>
                <a:sym typeface="Times New Roman"/>
              </a:rPr>
              <a:t>And what's the point?</a:t>
            </a:r>
          </a:p>
          <a:p>
            <a:r>
              <a:rPr lang="en-CA" sz="1200" b="0" i="1">
                <a:effectLst/>
                <a:latin typeface="+mn-lt"/>
                <a:ea typeface="+mn-ea"/>
                <a:cs typeface="+mn-cs"/>
                <a:sym typeface="Times New Roman"/>
              </a:rPr>
              <a:t>This puts a strong emphasis on automation and repeatability. Let's see why ...</a:t>
            </a:r>
            <a:endParaRPr lang="en-CA" sz="1200" b="0" i="0">
              <a:effectLst/>
              <a:latin typeface="+mn-lt"/>
              <a:ea typeface="+mn-ea"/>
              <a:cs typeface="+mn-cs"/>
              <a:sym typeface="Times New Roman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3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https://stackoverflow.com/questions/72125009/why-does-echo-of-an-environment-variable-do-not-work-but-printenv-does-inside</a:t>
            </a:r>
          </a:p>
        </p:txBody>
      </p:sp>
    </p:spTree>
    <p:extLst>
      <p:ext uri="{BB962C8B-B14F-4D97-AF65-F5344CB8AC3E}">
        <p14:creationId xmlns:p14="http://schemas.microsoft.com/office/powerpoint/2010/main" val="91045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https://stackoverflow.com/questions/72125009/why-does-echo-of-an-environment-variable-do-not-work-but-printenv-does-inside</a:t>
            </a:r>
          </a:p>
        </p:txBody>
      </p:sp>
    </p:spTree>
    <p:extLst>
      <p:ext uri="{BB962C8B-B14F-4D97-AF65-F5344CB8AC3E}">
        <p14:creationId xmlns:p14="http://schemas.microsoft.com/office/powerpoint/2010/main" val="24237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8765-E718-0442-AF6C-17ADBDD44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39061-7B71-7445-BAA0-5CE29946B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7E5CD-C358-0046-A615-EC20AC00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CDF4D-6411-074E-A6CB-FF514454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3F975-EC48-DF4A-9703-E3977C61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3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31D2-D645-BC4F-8AF9-AAA8CD7B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08FC1-7984-964F-A44A-864D4837B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64D00-813B-3A4F-8DC4-0DA1CF74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AC0F2-9DD8-2F4D-AC2E-C361CE913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1BBC0-67A3-0B46-927D-3507B728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36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E942E-6F9C-1C41-83D3-D8EEEA20CA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93171-741B-1248-9145-DAFCA72B7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50FD-52CF-DF42-9F3B-D9A8A88E1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CECA1-2A40-EB40-8A56-35DEE0FD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26AD7-7FFD-6144-B952-91BF75BE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648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14A1A-69BD-324E-9339-91CAA9EE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C89AB-A657-0441-8CC0-E6878F604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4A1EC-F867-EC4A-84F5-04E11403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658FD-8F5E-1D4C-A5EC-D3A9743E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6298A-0966-1246-97FE-58F03EFA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048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7F9D-E8EF-1F43-BD11-F4C242AE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0BA05-E7B5-844B-9F01-7311D42BC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38AA8-AFA8-EC4D-9F59-588115E4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E6DFF-3AA2-034C-A89B-FE6AC628C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86753-935F-5C43-A54F-B00AC55A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552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1944-C953-FD49-81D5-0327DD04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164BA-63BD-A740-AEE1-366946208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8C187-D748-9442-83DC-8C4A4109E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80D2F-0AD7-9944-9FA7-B71D28FF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E9A67-816E-8643-A05F-11379CC8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70C26-7D3E-BE4F-8E51-C8FD1CD7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981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9571-ED4E-A54D-B546-87C5A5A9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F7CE8-5055-ED4D-8C86-D9915D744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6D28D-9A23-F649-A75F-CABC0EF79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6F780-E755-2543-9BEA-5F25343F4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4F6FBD-410E-F74C-AF16-6E48FB23F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51304C-ED10-9A42-8102-ECA7ECEB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0E1EF-0D2E-0F4E-AAD6-E5893E6D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A3024-D64B-D840-A618-23307CCC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255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9164-41B8-4B46-992E-99EAA99A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27208D-EFEA-E84E-8924-331E6C0D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DAFAC-50D8-5A44-8CD0-66F9EE117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AE307-F465-0744-B031-12DA09F9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53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4F4E1-F3E1-E644-B804-55F90A6B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D8624-A2FC-054E-B65C-AAE437F3C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4F325-F357-D543-80E9-26F10464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475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1DBD-6ACD-CC40-B00B-79EE3BE82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8E9C2-B73D-4E42-A3A6-76E6D38A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57594-535B-1441-9E40-867185DE6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0A56A-9ECA-474C-99DB-9DA35E932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9779D-3925-FA4E-AA27-2CAB7A6C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2DEC6-18F7-164E-842C-8A3728C7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39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6540-B8CC-DA4D-8F96-3CAA1F17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D22AF-52E3-514F-86CD-D58BBBB35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0272F-B0B1-4C4A-A334-7674A7157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25FDB-FFB4-A942-A56D-A303CEF8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C6F5C-F03C-2142-8CC7-3E16FF48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AD045-8285-EC47-817A-FF6D3CF3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35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DB2AD-A143-2043-B86D-925AF5ED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37674-7BCB-9C4D-B07B-F19E69452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ECFCF-65E7-AE49-BE7E-518991226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A8BE5-745E-3043-BBE3-C840358524C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DCF91-FFFC-324B-AA4D-6B620E61D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5B2B0-2163-9A4B-AF2A-12117B72F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27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rrypopik.com/index.php/new_york_city/entry/tell_me_and_i_forget_teach_me_and_i_may_remember_involve_me_and_i_will_lear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maintainer=%22myname@somecompany.co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Rectangle 3">
            <a:extLst>
              <a:ext uri="{FF2B5EF4-FFF2-40B4-BE49-F238E27FC236}">
                <a16:creationId xmlns:a16="http://schemas.microsoft.com/office/drawing/2014/main" id="{3C335C7E-D447-DC61-17F3-F6C313624C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9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833484" y="6498395"/>
            <a:ext cx="180339" cy="2754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128" name="Date Placeholder 3"/>
          <p:cNvSpPr txBox="1"/>
          <p:nvPr/>
        </p:nvSpPr>
        <p:spPr>
          <a:xfrm>
            <a:off x="6773543" y="6527645"/>
            <a:ext cx="1827850" cy="246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rPr lang="en-CA" dirty="0"/>
              <a:t>CLO835, Fall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D7CE-0C12-5946-81A5-ED814E16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CA" sz="4700" b="1"/>
              <a:t>Devs vs Ops, after Docker</a:t>
            </a:r>
            <a:endParaRPr lang="en-US" sz="47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  <a:gd name="connsiteX0" fmla="*/ 0 w 8140446"/>
              <a:gd name="connsiteY0" fmla="*/ 0 h 18288"/>
              <a:gd name="connsiteX1" fmla="*/ 596966 w 8140446"/>
              <a:gd name="connsiteY1" fmla="*/ 0 h 18288"/>
              <a:gd name="connsiteX2" fmla="*/ 1031123 w 8140446"/>
              <a:gd name="connsiteY2" fmla="*/ 0 h 18288"/>
              <a:gd name="connsiteX3" fmla="*/ 1872303 w 8140446"/>
              <a:gd name="connsiteY3" fmla="*/ 0 h 18288"/>
              <a:gd name="connsiteX4" fmla="*/ 2469269 w 8140446"/>
              <a:gd name="connsiteY4" fmla="*/ 0 h 18288"/>
              <a:gd name="connsiteX5" fmla="*/ 3066235 w 8140446"/>
              <a:gd name="connsiteY5" fmla="*/ 0 h 18288"/>
              <a:gd name="connsiteX6" fmla="*/ 3907414 w 8140446"/>
              <a:gd name="connsiteY6" fmla="*/ 0 h 18288"/>
              <a:gd name="connsiteX7" fmla="*/ 4422976 w 8140446"/>
              <a:gd name="connsiteY7" fmla="*/ 0 h 18288"/>
              <a:gd name="connsiteX8" fmla="*/ 5264155 w 8140446"/>
              <a:gd name="connsiteY8" fmla="*/ 0 h 18288"/>
              <a:gd name="connsiteX9" fmla="*/ 6105335 w 8140446"/>
              <a:gd name="connsiteY9" fmla="*/ 0 h 18288"/>
              <a:gd name="connsiteX10" fmla="*/ 6783705 w 8140446"/>
              <a:gd name="connsiteY10" fmla="*/ 0 h 18288"/>
              <a:gd name="connsiteX11" fmla="*/ 8140446 w 8140446"/>
              <a:gd name="connsiteY11" fmla="*/ 0 h 18288"/>
              <a:gd name="connsiteX12" fmla="*/ 8140446 w 8140446"/>
              <a:gd name="connsiteY12" fmla="*/ 18288 h 18288"/>
              <a:gd name="connsiteX13" fmla="*/ 7706289 w 8140446"/>
              <a:gd name="connsiteY13" fmla="*/ 18288 h 18288"/>
              <a:gd name="connsiteX14" fmla="*/ 6865109 w 8140446"/>
              <a:gd name="connsiteY14" fmla="*/ 18288 h 18288"/>
              <a:gd name="connsiteX15" fmla="*/ 6349548 w 8140446"/>
              <a:gd name="connsiteY15" fmla="*/ 18288 h 18288"/>
              <a:gd name="connsiteX16" fmla="*/ 5671177 w 8140446"/>
              <a:gd name="connsiteY16" fmla="*/ 18288 h 18288"/>
              <a:gd name="connsiteX17" fmla="*/ 4829998 w 8140446"/>
              <a:gd name="connsiteY17" fmla="*/ 18288 h 18288"/>
              <a:gd name="connsiteX18" fmla="*/ 4151627 w 8140446"/>
              <a:gd name="connsiteY18" fmla="*/ 18288 h 18288"/>
              <a:gd name="connsiteX19" fmla="*/ 3717470 w 8140446"/>
              <a:gd name="connsiteY19" fmla="*/ 18288 h 18288"/>
              <a:gd name="connsiteX20" fmla="*/ 3201909 w 8140446"/>
              <a:gd name="connsiteY20" fmla="*/ 18288 h 18288"/>
              <a:gd name="connsiteX21" fmla="*/ 2360729 w 8140446"/>
              <a:gd name="connsiteY21" fmla="*/ 18288 h 18288"/>
              <a:gd name="connsiteX22" fmla="*/ 1682359 w 8140446"/>
              <a:gd name="connsiteY22" fmla="*/ 18288 h 18288"/>
              <a:gd name="connsiteX23" fmla="*/ 1166797 w 8140446"/>
              <a:gd name="connsiteY23" fmla="*/ 18288 h 18288"/>
              <a:gd name="connsiteX24" fmla="*/ 0 w 8140446"/>
              <a:gd name="connsiteY24" fmla="*/ 18288 h 18288"/>
              <a:gd name="connsiteX25" fmla="*/ 0 w 8140446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878" y="7862"/>
                  <a:pt x="8140227" y="13269"/>
                  <a:pt x="8140446" y="18288"/>
                </a:cubicBezTo>
                <a:cubicBezTo>
                  <a:pt x="7908069" y="-20636"/>
                  <a:pt x="7683037" y="21977"/>
                  <a:pt x="7543480" y="18288"/>
                </a:cubicBezTo>
                <a:cubicBezTo>
                  <a:pt x="7393752" y="10050"/>
                  <a:pt x="7221032" y="-3229"/>
                  <a:pt x="7109323" y="18288"/>
                </a:cubicBezTo>
                <a:cubicBezTo>
                  <a:pt x="7015297" y="22483"/>
                  <a:pt x="6599332" y="40899"/>
                  <a:pt x="6430952" y="18288"/>
                </a:cubicBezTo>
                <a:cubicBezTo>
                  <a:pt x="6292915" y="-34150"/>
                  <a:pt x="6142305" y="21507"/>
                  <a:pt x="5915391" y="18288"/>
                </a:cubicBezTo>
                <a:cubicBezTo>
                  <a:pt x="5682725" y="47843"/>
                  <a:pt x="5440566" y="31420"/>
                  <a:pt x="5237020" y="18288"/>
                </a:cubicBezTo>
                <a:cubicBezTo>
                  <a:pt x="5046456" y="10577"/>
                  <a:pt x="4706449" y="51976"/>
                  <a:pt x="4558650" y="18288"/>
                </a:cubicBezTo>
                <a:cubicBezTo>
                  <a:pt x="4361396" y="-987"/>
                  <a:pt x="4145362" y="-22303"/>
                  <a:pt x="3880279" y="18288"/>
                </a:cubicBezTo>
                <a:cubicBezTo>
                  <a:pt x="3610716" y="25411"/>
                  <a:pt x="3472690" y="4008"/>
                  <a:pt x="3201909" y="18288"/>
                </a:cubicBezTo>
                <a:cubicBezTo>
                  <a:pt x="2913595" y="35097"/>
                  <a:pt x="2753317" y="-1149"/>
                  <a:pt x="2604943" y="18288"/>
                </a:cubicBezTo>
                <a:cubicBezTo>
                  <a:pt x="2450130" y="36989"/>
                  <a:pt x="1974183" y="40159"/>
                  <a:pt x="1845168" y="18288"/>
                </a:cubicBezTo>
                <a:cubicBezTo>
                  <a:pt x="1677929" y="220"/>
                  <a:pt x="1378098" y="-772"/>
                  <a:pt x="1166797" y="18288"/>
                </a:cubicBezTo>
                <a:cubicBezTo>
                  <a:pt x="921150" y="53277"/>
                  <a:pt x="327457" y="47297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40452" y="8597"/>
                  <a:pt x="8141122" y="9732"/>
                  <a:pt x="8140446" y="18288"/>
                </a:cubicBezTo>
                <a:cubicBezTo>
                  <a:pt x="7961834" y="8406"/>
                  <a:pt x="7874097" y="10350"/>
                  <a:pt x="7706289" y="18288"/>
                </a:cubicBezTo>
                <a:cubicBezTo>
                  <a:pt x="7582508" y="-14920"/>
                  <a:pt x="7179551" y="-33111"/>
                  <a:pt x="6865109" y="18288"/>
                </a:cubicBezTo>
                <a:cubicBezTo>
                  <a:pt x="6583382" y="24117"/>
                  <a:pt x="6525821" y="36696"/>
                  <a:pt x="6349548" y="18288"/>
                </a:cubicBezTo>
                <a:cubicBezTo>
                  <a:pt x="6209953" y="10881"/>
                  <a:pt x="5959707" y="-47828"/>
                  <a:pt x="5671177" y="18288"/>
                </a:cubicBezTo>
                <a:cubicBezTo>
                  <a:pt x="5387744" y="29809"/>
                  <a:pt x="5228514" y="101507"/>
                  <a:pt x="4829998" y="18288"/>
                </a:cubicBezTo>
                <a:cubicBezTo>
                  <a:pt x="4415646" y="-28596"/>
                  <a:pt x="4343809" y="28954"/>
                  <a:pt x="4151627" y="18288"/>
                </a:cubicBezTo>
                <a:cubicBezTo>
                  <a:pt x="3950673" y="-9796"/>
                  <a:pt x="3879947" y="41143"/>
                  <a:pt x="3717470" y="18288"/>
                </a:cubicBezTo>
                <a:cubicBezTo>
                  <a:pt x="3558660" y="10110"/>
                  <a:pt x="3468854" y="29375"/>
                  <a:pt x="3201909" y="18288"/>
                </a:cubicBezTo>
                <a:cubicBezTo>
                  <a:pt x="2965673" y="10505"/>
                  <a:pt x="2568327" y="22116"/>
                  <a:pt x="2360729" y="18288"/>
                </a:cubicBezTo>
                <a:cubicBezTo>
                  <a:pt x="2171885" y="49144"/>
                  <a:pt x="1923258" y="16020"/>
                  <a:pt x="1682359" y="18288"/>
                </a:cubicBezTo>
                <a:cubicBezTo>
                  <a:pt x="1430698" y="-2378"/>
                  <a:pt x="1324229" y="-1751"/>
                  <a:pt x="1166797" y="18288"/>
                </a:cubicBezTo>
                <a:cubicBezTo>
                  <a:pt x="1001390" y="41795"/>
                  <a:pt x="324313" y="57964"/>
                  <a:pt x="0" y="18288"/>
                </a:cubicBezTo>
                <a:cubicBezTo>
                  <a:pt x="285" y="13135"/>
                  <a:pt x="532" y="5956"/>
                  <a:pt x="0" y="0"/>
                </a:cubicBezTo>
                <a:close/>
              </a:path>
              <a:path w="8140446" h="18288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031" y="7748"/>
                  <a:pt x="8139515" y="13015"/>
                  <a:pt x="8140446" y="18288"/>
                </a:cubicBezTo>
                <a:cubicBezTo>
                  <a:pt x="7892673" y="-4012"/>
                  <a:pt x="7668025" y="650"/>
                  <a:pt x="7543480" y="18288"/>
                </a:cubicBezTo>
                <a:cubicBezTo>
                  <a:pt x="7406710" y="-3467"/>
                  <a:pt x="7207646" y="8893"/>
                  <a:pt x="7109323" y="18288"/>
                </a:cubicBezTo>
                <a:cubicBezTo>
                  <a:pt x="6993037" y="49011"/>
                  <a:pt x="6598723" y="59405"/>
                  <a:pt x="6430952" y="18288"/>
                </a:cubicBezTo>
                <a:cubicBezTo>
                  <a:pt x="6284771" y="15315"/>
                  <a:pt x="6162730" y="20350"/>
                  <a:pt x="5915391" y="18288"/>
                </a:cubicBezTo>
                <a:cubicBezTo>
                  <a:pt x="5684668" y="13603"/>
                  <a:pt x="5422852" y="53618"/>
                  <a:pt x="5237020" y="18288"/>
                </a:cubicBezTo>
                <a:cubicBezTo>
                  <a:pt x="5035482" y="26296"/>
                  <a:pt x="4719808" y="55145"/>
                  <a:pt x="4558650" y="18288"/>
                </a:cubicBezTo>
                <a:cubicBezTo>
                  <a:pt x="4375169" y="-35587"/>
                  <a:pt x="4137553" y="12086"/>
                  <a:pt x="3880279" y="18288"/>
                </a:cubicBezTo>
                <a:cubicBezTo>
                  <a:pt x="3624533" y="32648"/>
                  <a:pt x="3467387" y="6480"/>
                  <a:pt x="3201909" y="18288"/>
                </a:cubicBezTo>
                <a:cubicBezTo>
                  <a:pt x="2918126" y="73342"/>
                  <a:pt x="2717830" y="-17156"/>
                  <a:pt x="2604943" y="18288"/>
                </a:cubicBezTo>
                <a:cubicBezTo>
                  <a:pt x="2496133" y="44525"/>
                  <a:pt x="2003915" y="18254"/>
                  <a:pt x="1845168" y="18288"/>
                </a:cubicBezTo>
                <a:cubicBezTo>
                  <a:pt x="1694518" y="14989"/>
                  <a:pt x="1344959" y="44188"/>
                  <a:pt x="1166797" y="18288"/>
                </a:cubicBezTo>
                <a:cubicBezTo>
                  <a:pt x="935925" y="69451"/>
                  <a:pt x="319712" y="-63972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7C5B4-47EC-FD4F-8458-19DB3F5B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en-CA" sz="1900"/>
              <a:t>Drop a container image or a Compose file.</a:t>
            </a:r>
          </a:p>
          <a:p>
            <a:r>
              <a:rPr lang="en-CA" sz="1900"/>
              <a:t>Ops can always run that container image.</a:t>
            </a:r>
          </a:p>
          <a:p>
            <a:r>
              <a:rPr lang="en-CA" sz="1900"/>
              <a:t>Ops can always run that Compose file.</a:t>
            </a:r>
          </a:p>
          <a:p>
            <a:r>
              <a:rPr lang="en-CA" sz="1900"/>
              <a:t>Ops still have to adapt to prod environment, but at least they have a reference point.</a:t>
            </a:r>
          </a:p>
          <a:p>
            <a:r>
              <a:rPr lang="en-CA" sz="1900"/>
              <a:t>Ops have tools allowing to use the same image in dev and prod.</a:t>
            </a:r>
          </a:p>
          <a:p>
            <a:r>
              <a:rPr lang="en-CA" sz="1900"/>
              <a:t>Devs can be empowered to make releases themselves more easily.</a:t>
            </a:r>
          </a:p>
          <a:p>
            <a:pPr marL="0" indent="0">
              <a:buNone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401093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2"/>
          <p:cNvSpPr txBox="1">
            <a:spLocks noGrp="1"/>
          </p:cNvSpPr>
          <p:nvPr>
            <p:ph type="title"/>
          </p:nvPr>
        </p:nvSpPr>
        <p:spPr>
          <a:xfrm>
            <a:off x="914400" y="-27384"/>
            <a:ext cx="7507258" cy="1050603"/>
          </a:xfrm>
          <a:prstGeom prst="rect">
            <a:avLst/>
          </a:prstGeom>
        </p:spPr>
        <p:txBody>
          <a:bodyPr/>
          <a:lstStyle/>
          <a:p>
            <a:r>
              <a:t>What </a:t>
            </a:r>
            <a:r>
              <a:rPr lang="en-CA"/>
              <a:t>are</a:t>
            </a:r>
            <a:r>
              <a:t> Container</a:t>
            </a:r>
            <a:r>
              <a:rPr lang="en-CA"/>
              <a:t>s</a:t>
            </a:r>
            <a:endParaRPr/>
          </a:p>
        </p:txBody>
      </p:sp>
      <p:pic>
        <p:nvPicPr>
          <p:cNvPr id="16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41" y="1225677"/>
            <a:ext cx="7570281" cy="4244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4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Kubernetes tutorial. Contributed by: Sambit Mishra | by Great Learning |  Medium">
            <a:extLst>
              <a:ext uri="{FF2B5EF4-FFF2-40B4-BE49-F238E27FC236}">
                <a16:creationId xmlns:a16="http://schemas.microsoft.com/office/drawing/2014/main" id="{3F9693FF-4D11-9C46-8085-BA9CEE094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1322960"/>
            <a:ext cx="8178799" cy="421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2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2"/>
          <p:cNvSpPr txBox="1">
            <a:spLocks noGrp="1"/>
          </p:cNvSpPr>
          <p:nvPr>
            <p:ph type="title"/>
          </p:nvPr>
        </p:nvSpPr>
        <p:spPr>
          <a:xfrm>
            <a:off x="767255" y="91590"/>
            <a:ext cx="7119020" cy="1008113"/>
          </a:xfrm>
          <a:prstGeom prst="rect">
            <a:avLst/>
          </a:prstGeom>
        </p:spPr>
        <p:txBody>
          <a:bodyPr/>
          <a:lstStyle/>
          <a:p>
            <a:r>
              <a:t>Containers vs VMs</a:t>
            </a:r>
          </a:p>
        </p:txBody>
      </p:sp>
      <p:sp>
        <p:nvSpPr>
          <p:cNvPr id="172" name="TextBox 4"/>
          <p:cNvSpPr txBox="1"/>
          <p:nvPr/>
        </p:nvSpPr>
        <p:spPr>
          <a:xfrm>
            <a:off x="1011675" y="5077838"/>
            <a:ext cx="3608963" cy="49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Copperplate Light"/>
                <a:ea typeface="Copperplate Light"/>
                <a:cs typeface="Copperplate Light"/>
                <a:sym typeface="Copperplate Light"/>
              </a:defRPr>
            </a:pPr>
            <a:r>
              <a:t>Small and Fast</a:t>
            </a:r>
          </a:p>
          <a:p>
            <a:pPr>
              <a:defRPr sz="1600">
                <a:latin typeface="Copperplate Light"/>
                <a:ea typeface="Copperplate Light"/>
                <a:cs typeface="Copperplate Light"/>
                <a:sym typeface="Copperplate Light"/>
              </a:defRPr>
            </a:pPr>
            <a:r>
              <a:t>Portable</a:t>
            </a:r>
          </a:p>
        </p:txBody>
      </p:sp>
      <p:sp>
        <p:nvSpPr>
          <p:cNvPr id="173" name="TextBox 5"/>
          <p:cNvSpPr txBox="1"/>
          <p:nvPr/>
        </p:nvSpPr>
        <p:spPr>
          <a:xfrm>
            <a:off x="4520322" y="5074799"/>
            <a:ext cx="3608961" cy="49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Copperplate Light"/>
                <a:ea typeface="Copperplate Light"/>
                <a:cs typeface="Copperplate Light"/>
                <a:sym typeface="Copperplate Light"/>
              </a:defRPr>
            </a:pPr>
            <a:r>
              <a:t>Heavy weight, non portable</a:t>
            </a:r>
          </a:p>
          <a:p>
            <a:pPr>
              <a:defRPr sz="1600">
                <a:latin typeface="Copperplate Light"/>
                <a:ea typeface="Copperplate Light"/>
                <a:cs typeface="Copperplate Light"/>
                <a:sym typeface="Copperplate Light"/>
              </a:defRPr>
            </a:pPr>
            <a:r>
              <a:t>Relies on OS package manager</a:t>
            </a:r>
          </a:p>
        </p:txBody>
      </p:sp>
      <p:pic>
        <p:nvPicPr>
          <p:cNvPr id="174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86" y="1241061"/>
            <a:ext cx="6994189" cy="3689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218220" y="37972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Containers Adoption Rate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276" y="1892419"/>
            <a:ext cx="5223638" cy="3955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128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804592" y="506825"/>
            <a:ext cx="7602801" cy="10231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Perceived Benefits from containers adoption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200" y="2002476"/>
            <a:ext cx="5002500" cy="370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7764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2"/>
          <p:cNvSpPr txBox="1"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Docker</a:t>
            </a:r>
          </a:p>
        </p:txBody>
      </p:sp>
      <p:pic>
        <p:nvPicPr>
          <p:cNvPr id="17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2358"/>
            <a:ext cx="7886699" cy="39236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932EF-543B-0B49-AAEF-57697801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CA" sz="3100" b="1"/>
              <a:t>What </a:t>
            </a:r>
            <a:r>
              <a:rPr lang="en-CA" sz="3100" b="1" i="1"/>
              <a:t>is</a:t>
            </a:r>
            <a:r>
              <a:rPr lang="en-CA" sz="3100" b="1"/>
              <a:t> Docker?</a:t>
            </a: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7EC6-6294-DD44-9C72-0A5E1B67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782981"/>
            <a:ext cx="8178799" cy="4393982"/>
          </a:xfrm>
        </p:spPr>
        <p:txBody>
          <a:bodyPr>
            <a:normAutofit/>
          </a:bodyPr>
          <a:lstStyle/>
          <a:p>
            <a:r>
              <a:rPr lang="en-CA" sz="1700"/>
              <a:t>"Installing Docker" really means "Installing the Docker Engine and CLI".</a:t>
            </a:r>
          </a:p>
          <a:p>
            <a:r>
              <a:rPr lang="en-CA" sz="1700"/>
              <a:t>The Docker Engine is a daemon (a service running in the background).</a:t>
            </a:r>
          </a:p>
          <a:p>
            <a:r>
              <a:rPr lang="en-CA" sz="1700"/>
              <a:t>This daemon manages containers, the same way that a hypervisor manages VMs.</a:t>
            </a:r>
          </a:p>
          <a:p>
            <a:r>
              <a:rPr lang="en-CA" sz="1700"/>
              <a:t>We interact with the Docker Engine by using the Docker CLI.</a:t>
            </a:r>
          </a:p>
          <a:p>
            <a:r>
              <a:rPr lang="en-CA" sz="1700"/>
              <a:t>The Docker CLI and the Docker Engine communicate through an API.</a:t>
            </a:r>
          </a:p>
          <a:p>
            <a:r>
              <a:rPr lang="en-CA" sz="1700"/>
              <a:t>There are many other programs and client libraries which use that API.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2"/>
          <p:cNvSpPr txBox="1">
            <a:spLocks noGrp="1"/>
          </p:cNvSpPr>
          <p:nvPr>
            <p:ph type="title"/>
          </p:nvPr>
        </p:nvSpPr>
        <p:spPr>
          <a:xfrm>
            <a:off x="330741" y="-27384"/>
            <a:ext cx="8813259" cy="1008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t>What makes docker containers so popular</a:t>
            </a:r>
          </a:p>
        </p:txBody>
      </p:sp>
      <p:pic>
        <p:nvPicPr>
          <p:cNvPr id="1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419" y="1943166"/>
            <a:ext cx="3715966" cy="33813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Text Placeholder 1"/>
          <p:cNvGrpSpPr/>
          <p:nvPr/>
        </p:nvGrpSpPr>
        <p:grpSpPr>
          <a:xfrm>
            <a:off x="458937" y="2140483"/>
            <a:ext cx="3908123" cy="3081090"/>
            <a:chOff x="0" y="0"/>
            <a:chExt cx="3908123" cy="3081090"/>
          </a:xfrm>
        </p:grpSpPr>
        <p:sp>
          <p:nvSpPr>
            <p:cNvPr id="181" name="Circle"/>
            <p:cNvSpPr/>
            <p:nvPr/>
          </p:nvSpPr>
          <p:spPr>
            <a:xfrm>
              <a:off x="0" y="0"/>
              <a:ext cx="517388" cy="517388"/>
            </a:xfrm>
            <a:prstGeom prst="ellipse">
              <a:avLst/>
            </a:prstGeom>
            <a:solidFill>
              <a:srgbClr val="CCDFE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82" name="Square"/>
            <p:cNvSpPr/>
            <p:nvPr/>
          </p:nvSpPr>
          <p:spPr>
            <a:xfrm>
              <a:off x="108650" y="108651"/>
              <a:ext cx="300085" cy="300085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83" name="Build once, run everywhere"/>
            <p:cNvSpPr txBox="1"/>
            <p:nvPr/>
          </p:nvSpPr>
          <p:spPr>
            <a:xfrm>
              <a:off x="628256" y="93593"/>
              <a:ext cx="1219556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88950">
                <a:spcBef>
                  <a:spcPts val="400"/>
                </a:spcBef>
                <a:defRPr sz="1100"/>
              </a:lvl1pPr>
            </a:lstStyle>
            <a:p>
              <a:r>
                <a:t>Build once, run everywhere</a:t>
              </a:r>
            </a:p>
          </p:txBody>
        </p:sp>
        <p:sp>
          <p:nvSpPr>
            <p:cNvPr id="184" name="Circle"/>
            <p:cNvSpPr/>
            <p:nvPr/>
          </p:nvSpPr>
          <p:spPr>
            <a:xfrm>
              <a:off x="2060310" y="0"/>
              <a:ext cx="517389" cy="517388"/>
            </a:xfrm>
            <a:prstGeom prst="ellipse">
              <a:avLst/>
            </a:prstGeom>
            <a:solidFill>
              <a:srgbClr val="CCDFE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85" name="Square"/>
            <p:cNvSpPr/>
            <p:nvPr/>
          </p:nvSpPr>
          <p:spPr>
            <a:xfrm>
              <a:off x="2168962" y="108651"/>
              <a:ext cx="300085" cy="300085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86" name="Dependencies isolation"/>
            <p:cNvSpPr txBox="1"/>
            <p:nvPr/>
          </p:nvSpPr>
          <p:spPr>
            <a:xfrm>
              <a:off x="2688566" y="93593"/>
              <a:ext cx="121955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88950">
                <a:spcBef>
                  <a:spcPts val="400"/>
                </a:spcBef>
                <a:defRPr sz="1100"/>
              </a:lvl1pPr>
            </a:lstStyle>
            <a:p>
              <a:r>
                <a:t>Dependencies isolation</a:t>
              </a:r>
            </a:p>
          </p:txBody>
        </p:sp>
        <p:sp>
          <p:nvSpPr>
            <p:cNvPr id="187" name="Circle"/>
            <p:cNvSpPr/>
            <p:nvPr/>
          </p:nvSpPr>
          <p:spPr>
            <a:xfrm>
              <a:off x="0" y="1281851"/>
              <a:ext cx="517388" cy="517389"/>
            </a:xfrm>
            <a:prstGeom prst="ellipse">
              <a:avLst/>
            </a:prstGeom>
            <a:solidFill>
              <a:srgbClr val="CCDFE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88" name="Square"/>
            <p:cNvSpPr/>
            <p:nvPr/>
          </p:nvSpPr>
          <p:spPr>
            <a:xfrm>
              <a:off x="108650" y="1390503"/>
              <a:ext cx="300085" cy="300085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89" name="Ease of use with docker command line tool"/>
            <p:cNvSpPr txBox="1"/>
            <p:nvPr/>
          </p:nvSpPr>
          <p:spPr>
            <a:xfrm>
              <a:off x="628256" y="1292894"/>
              <a:ext cx="1219556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88950">
                <a:spcBef>
                  <a:spcPts val="400"/>
                </a:spcBef>
                <a:defRPr sz="1100"/>
              </a:lvl1pPr>
            </a:lstStyle>
            <a:p>
              <a:r>
                <a:t>Ease of use with docker command line tool</a:t>
              </a:r>
            </a:p>
          </p:txBody>
        </p:sp>
        <p:sp>
          <p:nvSpPr>
            <p:cNvPr id="190" name="Circle"/>
            <p:cNvSpPr/>
            <p:nvPr/>
          </p:nvSpPr>
          <p:spPr>
            <a:xfrm>
              <a:off x="2060310" y="1281851"/>
              <a:ext cx="517389" cy="517389"/>
            </a:xfrm>
            <a:prstGeom prst="ellipse">
              <a:avLst/>
            </a:prstGeom>
            <a:solidFill>
              <a:srgbClr val="CCDFE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91" name="Square"/>
            <p:cNvSpPr/>
            <p:nvPr/>
          </p:nvSpPr>
          <p:spPr>
            <a:xfrm>
              <a:off x="2168962" y="1390503"/>
              <a:ext cx="300085" cy="300085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92" name="Scalability with the orchestration tools"/>
            <p:cNvSpPr txBox="1"/>
            <p:nvPr/>
          </p:nvSpPr>
          <p:spPr>
            <a:xfrm>
              <a:off x="2688566" y="1375444"/>
              <a:ext cx="121955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88950">
                <a:spcBef>
                  <a:spcPts val="400"/>
                </a:spcBef>
                <a:defRPr sz="1100"/>
              </a:lvl1pPr>
            </a:lstStyle>
            <a:p>
              <a:r>
                <a:t>Scalability with the orchestration tools</a:t>
              </a:r>
            </a:p>
          </p:txBody>
        </p:sp>
        <p:sp>
          <p:nvSpPr>
            <p:cNvPr id="193" name="Circle"/>
            <p:cNvSpPr/>
            <p:nvPr/>
          </p:nvSpPr>
          <p:spPr>
            <a:xfrm>
              <a:off x="0" y="2563701"/>
              <a:ext cx="517388" cy="517389"/>
            </a:xfrm>
            <a:prstGeom prst="ellipse">
              <a:avLst/>
            </a:prstGeom>
            <a:solidFill>
              <a:srgbClr val="CCDFE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94" name="Square"/>
            <p:cNvSpPr/>
            <p:nvPr/>
          </p:nvSpPr>
          <p:spPr>
            <a:xfrm>
              <a:off x="108650" y="2672354"/>
              <a:ext cx="300085" cy="300085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95" name="Up and running in seconds"/>
            <p:cNvSpPr txBox="1"/>
            <p:nvPr/>
          </p:nvSpPr>
          <p:spPr>
            <a:xfrm>
              <a:off x="628256" y="2657295"/>
              <a:ext cx="1219556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88950">
                <a:spcBef>
                  <a:spcPts val="400"/>
                </a:spcBef>
                <a:defRPr sz="1100"/>
              </a:lvl1pPr>
            </a:lstStyle>
            <a:p>
              <a:r>
                <a:t>Up and running in seconds</a:t>
              </a:r>
            </a:p>
          </p:txBody>
        </p:sp>
        <p:sp>
          <p:nvSpPr>
            <p:cNvPr id="196" name="Circle"/>
            <p:cNvSpPr/>
            <p:nvPr/>
          </p:nvSpPr>
          <p:spPr>
            <a:xfrm>
              <a:off x="2060310" y="2563701"/>
              <a:ext cx="517389" cy="517389"/>
            </a:xfrm>
            <a:prstGeom prst="ellipse">
              <a:avLst/>
            </a:prstGeom>
            <a:solidFill>
              <a:srgbClr val="CCDFE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97" name="Square"/>
            <p:cNvSpPr/>
            <p:nvPr/>
          </p:nvSpPr>
          <p:spPr>
            <a:xfrm>
              <a:off x="2168962" y="2672354"/>
              <a:ext cx="300085" cy="300085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opperplate Light"/>
                  <a:ea typeface="Copperplate Light"/>
                  <a:cs typeface="Copperplate Light"/>
                  <a:sym typeface="Copperplate Light"/>
                </a:defRPr>
              </a:pPr>
              <a:endParaRPr/>
            </a:p>
          </p:txBody>
        </p:sp>
        <p:sp>
          <p:nvSpPr>
            <p:cNvPr id="198" name="Massive scale"/>
            <p:cNvSpPr txBox="1"/>
            <p:nvPr/>
          </p:nvSpPr>
          <p:spPr>
            <a:xfrm>
              <a:off x="2688566" y="2739845"/>
              <a:ext cx="1219557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88950">
                <a:spcBef>
                  <a:spcPts val="400"/>
                </a:spcBef>
                <a:defRPr sz="1100"/>
              </a:lvl1pPr>
            </a:lstStyle>
            <a:p>
              <a:r>
                <a:t>Massive scale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2"/>
          <p:cNvSpPr txBox="1">
            <a:spLocks noGrp="1"/>
          </p:cNvSpPr>
          <p:nvPr>
            <p:ph type="title"/>
          </p:nvPr>
        </p:nvSpPr>
        <p:spPr>
          <a:xfrm>
            <a:off x="165372" y="128257"/>
            <a:ext cx="8978628" cy="852473"/>
          </a:xfrm>
          <a:prstGeom prst="rect">
            <a:avLst/>
          </a:prstGeom>
        </p:spPr>
        <p:txBody>
          <a:bodyPr>
            <a:normAutofit/>
          </a:bodyPr>
          <a:lstStyle>
            <a:lvl1pPr defTabSz="859536">
              <a:defRPr sz="3008"/>
            </a:lvl1pPr>
          </a:lstStyle>
          <a:p>
            <a:r>
              <a:t>Developers and Admins: Separation of concerns</a:t>
            </a:r>
          </a:p>
        </p:txBody>
      </p:sp>
      <p:sp>
        <p:nvSpPr>
          <p:cNvPr id="201" name="Text Placeholder 1"/>
          <p:cNvSpPr txBox="1">
            <a:spLocks noGrp="1"/>
          </p:cNvSpPr>
          <p:nvPr>
            <p:ph idx="1"/>
          </p:nvPr>
        </p:nvSpPr>
        <p:spPr>
          <a:xfrm>
            <a:off x="496110" y="1383476"/>
            <a:ext cx="3959159" cy="4478374"/>
          </a:xfrm>
          <a:prstGeom prst="rect">
            <a:avLst/>
          </a:prstGeom>
          <a:gradFill>
            <a:gsLst>
              <a:gs pos="0">
                <a:schemeClr val="accent4">
                  <a:hueOff val="430077"/>
                  <a:satOff val="19032"/>
                  <a:lumOff val="36869"/>
                </a:schemeClr>
              </a:gs>
              <a:gs pos="35000">
                <a:srgbClr val="C1CFF1"/>
              </a:gs>
              <a:gs pos="100000">
                <a:schemeClr val="accent4">
                  <a:hueOff val="472873"/>
                  <a:satOff val="21974"/>
                  <a:lumOff val="52316"/>
                </a:schemeClr>
              </a:gs>
            </a:gsLst>
            <a:lin ang="16200000"/>
          </a:gradFill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indent="109854">
              <a:lnSpc>
                <a:spcPct val="150000"/>
              </a:lnSpc>
              <a:buSzTx/>
              <a:buNone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The Developer</a:t>
            </a:r>
          </a:p>
          <a:p>
            <a:pPr indent="-255270">
              <a:lnSpc>
                <a:spcPct val="150000"/>
              </a:lnSpc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Responsible for the "inside" of the container</a:t>
            </a:r>
          </a:p>
          <a:p>
            <a:pPr marL="666115" lvl="1" indent="-273684">
              <a:lnSpc>
                <a:spcPct val="150000"/>
              </a:lnSpc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Code</a:t>
            </a:r>
          </a:p>
          <a:p>
            <a:pPr marL="666115" lvl="1" indent="-273684">
              <a:lnSpc>
                <a:spcPct val="150000"/>
              </a:lnSpc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Libraries</a:t>
            </a:r>
          </a:p>
          <a:p>
            <a:pPr marL="666115" lvl="1" indent="-273684">
              <a:lnSpc>
                <a:spcPct val="150000"/>
              </a:lnSpc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Package manager</a:t>
            </a:r>
          </a:p>
          <a:p>
            <a:pPr marL="666115" lvl="1" indent="-273684">
              <a:lnSpc>
                <a:spcPct val="150000"/>
              </a:lnSpc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Application</a:t>
            </a:r>
          </a:p>
          <a:p>
            <a:pPr marL="666115" lvl="1" indent="-273684">
              <a:lnSpc>
                <a:spcPct val="150000"/>
              </a:lnSpc>
              <a:buFontTx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Data</a:t>
            </a:r>
          </a:p>
          <a:p>
            <a:pPr indent="-255270">
              <a:lnSpc>
                <a:spcPct val="150000"/>
              </a:lnSpc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 All Linux servers  look</a:t>
            </a:r>
            <a:r>
              <a:rPr b="1"/>
              <a:t> the same</a:t>
            </a:r>
          </a:p>
        </p:txBody>
      </p:sp>
      <p:grpSp>
        <p:nvGrpSpPr>
          <p:cNvPr id="205" name="Text Placeholder 1"/>
          <p:cNvGrpSpPr/>
          <p:nvPr/>
        </p:nvGrpSpPr>
        <p:grpSpPr>
          <a:xfrm>
            <a:off x="4841132" y="1380234"/>
            <a:ext cx="3998069" cy="4488102"/>
            <a:chOff x="-1" y="0"/>
            <a:chExt cx="3998068" cy="4488101"/>
          </a:xfrm>
        </p:grpSpPr>
        <p:sp>
          <p:nvSpPr>
            <p:cNvPr id="203" name="Rectangle"/>
            <p:cNvSpPr/>
            <p:nvPr/>
          </p:nvSpPr>
          <p:spPr>
            <a:xfrm>
              <a:off x="-1" y="0"/>
              <a:ext cx="3998068" cy="4488101"/>
            </a:xfrm>
            <a:prstGeom prst="rect">
              <a:avLst/>
            </a:prstGeom>
            <a:gradFill flip="none" rotWithShape="1"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lnSpc>
                  <a:spcPct val="150000"/>
                </a:lnSpc>
                <a:spcBef>
                  <a:spcPts val="400"/>
                </a:spcBef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4" name="The Administrator…"/>
            <p:cNvSpPr txBox="1"/>
            <p:nvPr/>
          </p:nvSpPr>
          <p:spPr>
            <a:xfrm>
              <a:off x="-1" y="1"/>
              <a:ext cx="3998068" cy="4273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indent="109854">
                <a:lnSpc>
                  <a:spcPct val="150000"/>
                </a:lnSpc>
                <a:spcBef>
                  <a:spcPts val="400"/>
                </a:spcBef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t>The Administrator</a:t>
              </a:r>
            </a:p>
            <a:p>
              <a:pPr marL="365125" indent="-255270">
                <a:lnSpc>
                  <a:spcPct val="150000"/>
                </a:lnSpc>
                <a:spcBef>
                  <a:spcPts val="400"/>
                </a:spcBef>
                <a:buClr>
                  <a:schemeClr val="accent1"/>
                </a:buClr>
                <a:buSzPct val="68000"/>
                <a:buFont typeface="Arial"/>
                <a:buChar char="}"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t>Responsible for the "outside" of the container</a:t>
              </a:r>
            </a:p>
            <a:p>
              <a:pPr marL="666115" lvl="1" indent="-273684">
                <a:lnSpc>
                  <a:spcPct val="150000"/>
                </a:lnSpc>
                <a:spcBef>
                  <a:spcPts val="400"/>
                </a:spcBef>
                <a:buClr>
                  <a:schemeClr val="accent1"/>
                </a:buClr>
                <a:buSzPct val="100000"/>
                <a:buChar char="◦"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t>Logging</a:t>
              </a:r>
            </a:p>
            <a:p>
              <a:pPr marL="666115" lvl="1" indent="-273684">
                <a:lnSpc>
                  <a:spcPct val="150000"/>
                </a:lnSpc>
                <a:spcBef>
                  <a:spcPts val="400"/>
                </a:spcBef>
                <a:buClr>
                  <a:schemeClr val="accent1"/>
                </a:buClr>
                <a:buSzPct val="100000"/>
                <a:buChar char="◦"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t>Monitoring</a:t>
              </a:r>
            </a:p>
            <a:p>
              <a:pPr marL="666115" lvl="1" indent="-273684">
                <a:lnSpc>
                  <a:spcPct val="150000"/>
                </a:lnSpc>
                <a:spcBef>
                  <a:spcPts val="400"/>
                </a:spcBef>
                <a:buClr>
                  <a:schemeClr val="accent1"/>
                </a:buClr>
                <a:buSzPct val="100000"/>
                <a:buChar char="◦"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t>Remote Access</a:t>
              </a:r>
            </a:p>
            <a:p>
              <a:pPr marL="666115" lvl="1" indent="-273684">
                <a:lnSpc>
                  <a:spcPct val="150000"/>
                </a:lnSpc>
                <a:spcBef>
                  <a:spcPts val="400"/>
                </a:spcBef>
                <a:buClr>
                  <a:schemeClr val="accent1"/>
                </a:buClr>
                <a:buSzPct val="100000"/>
                <a:buChar char="◦"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t>Networking</a:t>
              </a:r>
            </a:p>
            <a:p>
              <a:pPr marL="666115" lvl="1" indent="-273684">
                <a:lnSpc>
                  <a:spcPct val="150000"/>
                </a:lnSpc>
                <a:spcBef>
                  <a:spcPts val="400"/>
                </a:spcBef>
                <a:buClr>
                  <a:schemeClr val="accent1"/>
                </a:buClr>
                <a:buSzPct val="100000"/>
                <a:buChar char="◦"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t>Security</a:t>
              </a:r>
            </a:p>
            <a:p>
              <a:pPr marL="365125" indent="-255270">
                <a:lnSpc>
                  <a:spcPct val="150000"/>
                </a:lnSpc>
                <a:spcBef>
                  <a:spcPts val="400"/>
                </a:spcBef>
                <a:buClr>
                  <a:schemeClr val="accent1"/>
                </a:buClr>
                <a:buSzPct val="68000"/>
                <a:buFont typeface="Arial"/>
                <a:buChar char="}"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r>
                <a:t>Start, stop, attach, migrate all the containerized apps </a:t>
              </a:r>
              <a:r>
                <a:rPr b="1"/>
                <a:t>the same way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ABF9B-6934-1D4C-87A1-933DD3E0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aphicFrame>
        <p:nvGraphicFramePr>
          <p:cNvPr id="8" name="Text Placeholder 1">
            <a:extLst>
              <a:ext uri="{FF2B5EF4-FFF2-40B4-BE49-F238E27FC236}">
                <a16:creationId xmlns:a16="http://schemas.microsoft.com/office/drawing/2014/main" id="{56786685-AAD6-4A21-8F49-A48F1325B2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43360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0303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B8D0-C649-E847-A6E0-4ECDD5DD4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/>
              <a:t>Lab1</a:t>
            </a:r>
            <a:r>
              <a:rPr lang="en-US" sz="3600" kern="1200" dirty="0">
                <a:latin typeface="+mj-lt"/>
                <a:ea typeface="+mj-ea"/>
                <a:cs typeface="+mj-cs"/>
              </a:rPr>
              <a:t> – Run Docker Containers</a:t>
            </a:r>
          </a:p>
        </p:txBody>
      </p:sp>
      <p:pic>
        <p:nvPicPr>
          <p:cNvPr id="7170" name="Picture 2" descr="6 quick Docker tips to make managing your containers easier | TechRepublic">
            <a:extLst>
              <a:ext uri="{FF2B5EF4-FFF2-40B4-BE49-F238E27FC236}">
                <a16:creationId xmlns:a16="http://schemas.microsoft.com/office/drawing/2014/main" id="{3485E43A-F8D7-2544-8B06-86A8B160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4463" y="1863801"/>
            <a:ext cx="5675072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3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44E01-9777-BC4D-BD7C-D2482EDC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40080"/>
            <a:ext cx="3614166" cy="1481328"/>
          </a:xfrm>
        </p:spPr>
        <p:txBody>
          <a:bodyPr anchor="b">
            <a:normAutofit fontScale="90000"/>
          </a:bodyPr>
          <a:lstStyle/>
          <a:p>
            <a:r>
              <a:rPr lang="en-US" sz="4700" dirty="0"/>
              <a:t>Run Docker Containers on Cloud9</a:t>
            </a:r>
          </a:p>
        </p:txBody>
      </p:sp>
      <p:sp>
        <p:nvSpPr>
          <p:cNvPr id="8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372868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5A1E-59D0-2842-8904-1A9BEF714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660904"/>
            <a:ext cx="3614166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1900"/>
              <a:t>We will use Cloud 9 to run the containers locally. We can run on our local machines as well, yet it will put strain on our laptop resources.</a:t>
            </a:r>
          </a:p>
          <a:p>
            <a:pPr marL="0" indent="0">
              <a:buNone/>
            </a:pPr>
            <a:r>
              <a:rPr lang="en-CA" sz="1900"/>
              <a:t>Use ”</a:t>
            </a:r>
            <a:r>
              <a:rPr lang="en-CA" sz="1900" err="1"/>
              <a:t>sudo</a:t>
            </a:r>
            <a:r>
              <a:rPr lang="en-CA" sz="1900"/>
              <a:t>” when running Docker commands</a:t>
            </a:r>
          </a:p>
          <a:p>
            <a:pPr marL="0" indent="0">
              <a:buNone/>
            </a:pPr>
            <a:r>
              <a:rPr lang="en-CA" sz="1900">
                <a:highlight>
                  <a:srgbClr val="C0C0C0"/>
                </a:highlight>
              </a:rPr>
              <a:t>$ docker version</a:t>
            </a:r>
          </a:p>
          <a:p>
            <a:pPr marL="0" indent="0">
              <a:buNone/>
            </a:pPr>
            <a:r>
              <a:rPr lang="en-CA" sz="1900">
                <a:highlight>
                  <a:srgbClr val="C0C0C0"/>
                </a:highlight>
              </a:rPr>
              <a:t>$ docker run </a:t>
            </a:r>
            <a:r>
              <a:rPr lang="en-CA" sz="1900" err="1">
                <a:highlight>
                  <a:srgbClr val="C0C0C0"/>
                </a:highlight>
              </a:rPr>
              <a:t>busybox</a:t>
            </a:r>
            <a:r>
              <a:rPr lang="en-CA" sz="1900">
                <a:highlight>
                  <a:srgbClr val="C0C0C0"/>
                </a:highlight>
              </a:rPr>
              <a:t> echo hello world</a:t>
            </a:r>
          </a:p>
          <a:p>
            <a:pPr marL="0" indent="0">
              <a:buNone/>
            </a:pPr>
            <a:r>
              <a:rPr lang="en-CA" sz="1900">
                <a:highlight>
                  <a:srgbClr val="C0C0C0"/>
                </a:highlight>
              </a:rPr>
              <a:t>hello world</a:t>
            </a:r>
          </a:p>
        </p:txBody>
      </p:sp>
      <p:pic>
        <p:nvPicPr>
          <p:cNvPr id="8194" name="Picture 2" descr="Colorful plastic tubs">
            <a:extLst>
              <a:ext uri="{FF2B5EF4-FFF2-40B4-BE49-F238E27FC236}">
                <a16:creationId xmlns:a16="http://schemas.microsoft.com/office/drawing/2014/main" id="{9631D22B-5081-D440-B431-52D0F2AA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286" y="1381887"/>
            <a:ext cx="4094226" cy="40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6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39E51-E247-1F4A-A0F4-CCD77B4B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4700"/>
              <a:t>Run Ubuntu on Amazon Linux VM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830629 w 4480560"/>
              <a:gd name="connsiteY3" fmla="*/ 0 h 13716"/>
              <a:gd name="connsiteX4" fmla="*/ 2425903 w 4480560"/>
              <a:gd name="connsiteY4" fmla="*/ 0 h 13716"/>
              <a:gd name="connsiteX5" fmla="*/ 3021178 w 4480560"/>
              <a:gd name="connsiteY5" fmla="*/ 0 h 13716"/>
              <a:gd name="connsiteX6" fmla="*/ 3750869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930091 w 4480560"/>
              <a:gd name="connsiteY9" fmla="*/ 13716 h 13716"/>
              <a:gd name="connsiteX10" fmla="*/ 3290011 w 4480560"/>
              <a:gd name="connsiteY10" fmla="*/ 13716 h 13716"/>
              <a:gd name="connsiteX11" fmla="*/ 2649931 w 4480560"/>
              <a:gd name="connsiteY11" fmla="*/ 13716 h 13716"/>
              <a:gd name="connsiteX12" fmla="*/ 2054657 w 4480560"/>
              <a:gd name="connsiteY12" fmla="*/ 13716 h 13716"/>
              <a:gd name="connsiteX13" fmla="*/ 1324966 w 4480560"/>
              <a:gd name="connsiteY13" fmla="*/ 13716 h 13716"/>
              <a:gd name="connsiteX14" fmla="*/ 595274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574" y="14606"/>
                  <a:pt x="338605" y="-40"/>
                  <a:pt x="595274" y="0"/>
                </a:cubicBezTo>
                <a:cubicBezTo>
                  <a:pt x="856171" y="-2198"/>
                  <a:pt x="863435" y="-13333"/>
                  <a:pt x="1100938" y="0"/>
                </a:cubicBezTo>
                <a:cubicBezTo>
                  <a:pt x="1340270" y="17713"/>
                  <a:pt x="1418448" y="-18893"/>
                  <a:pt x="1651406" y="0"/>
                </a:cubicBezTo>
                <a:cubicBezTo>
                  <a:pt x="1875387" y="1627"/>
                  <a:pt x="2153037" y="22688"/>
                  <a:pt x="2336292" y="0"/>
                </a:cubicBezTo>
                <a:cubicBezTo>
                  <a:pt x="2522206" y="-4211"/>
                  <a:pt x="2718333" y="34959"/>
                  <a:pt x="2931566" y="0"/>
                </a:cubicBezTo>
                <a:cubicBezTo>
                  <a:pt x="3137043" y="-17106"/>
                  <a:pt x="3304331" y="1415"/>
                  <a:pt x="3482035" y="0"/>
                </a:cubicBezTo>
                <a:cubicBezTo>
                  <a:pt x="3649837" y="-24078"/>
                  <a:pt x="4010577" y="-51921"/>
                  <a:pt x="4480560" y="0"/>
                </a:cubicBezTo>
                <a:cubicBezTo>
                  <a:pt x="4480642" y="3611"/>
                  <a:pt x="4480510" y="9346"/>
                  <a:pt x="4480560" y="13716"/>
                </a:cubicBezTo>
                <a:cubicBezTo>
                  <a:pt x="4305601" y="36948"/>
                  <a:pt x="4025154" y="21890"/>
                  <a:pt x="3840480" y="13716"/>
                </a:cubicBezTo>
                <a:cubicBezTo>
                  <a:pt x="3668919" y="-16903"/>
                  <a:pt x="3556555" y="-17246"/>
                  <a:pt x="3290011" y="13716"/>
                </a:cubicBezTo>
                <a:cubicBezTo>
                  <a:pt x="2991827" y="13600"/>
                  <a:pt x="2862038" y="-27094"/>
                  <a:pt x="2560320" y="13716"/>
                </a:cubicBezTo>
                <a:cubicBezTo>
                  <a:pt x="2273396" y="32804"/>
                  <a:pt x="2159701" y="35426"/>
                  <a:pt x="1965046" y="13716"/>
                </a:cubicBezTo>
                <a:cubicBezTo>
                  <a:pt x="1785994" y="24616"/>
                  <a:pt x="1686680" y="47748"/>
                  <a:pt x="1459382" y="13716"/>
                </a:cubicBezTo>
                <a:cubicBezTo>
                  <a:pt x="1260610" y="398"/>
                  <a:pt x="913962" y="26960"/>
                  <a:pt x="774497" y="13716"/>
                </a:cubicBezTo>
                <a:cubicBezTo>
                  <a:pt x="689426" y="-2719"/>
                  <a:pt x="378264" y="1751"/>
                  <a:pt x="0" y="13716"/>
                </a:cubicBezTo>
                <a:cubicBezTo>
                  <a:pt x="-173" y="8371"/>
                  <a:pt x="-387" y="6213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90844" y="5546"/>
                  <a:pt x="318443" y="10543"/>
                  <a:pt x="595274" y="0"/>
                </a:cubicBezTo>
                <a:cubicBezTo>
                  <a:pt x="862223" y="-10630"/>
                  <a:pt x="1008164" y="-6970"/>
                  <a:pt x="1100938" y="0"/>
                </a:cubicBezTo>
                <a:cubicBezTo>
                  <a:pt x="1231751" y="-9052"/>
                  <a:pt x="1563421" y="-55931"/>
                  <a:pt x="1830629" y="0"/>
                </a:cubicBezTo>
                <a:cubicBezTo>
                  <a:pt x="2081843" y="38764"/>
                  <a:pt x="2181743" y="16966"/>
                  <a:pt x="2425903" y="0"/>
                </a:cubicBezTo>
                <a:cubicBezTo>
                  <a:pt x="2657412" y="-20059"/>
                  <a:pt x="2795431" y="8423"/>
                  <a:pt x="3021178" y="0"/>
                </a:cubicBezTo>
                <a:cubicBezTo>
                  <a:pt x="3275119" y="-4749"/>
                  <a:pt x="3480943" y="2522"/>
                  <a:pt x="3750869" y="0"/>
                </a:cubicBezTo>
                <a:cubicBezTo>
                  <a:pt x="4005211" y="16055"/>
                  <a:pt x="4302144" y="-2969"/>
                  <a:pt x="4480560" y="0"/>
                </a:cubicBezTo>
                <a:cubicBezTo>
                  <a:pt x="4480397" y="3458"/>
                  <a:pt x="4481383" y="8632"/>
                  <a:pt x="4480560" y="13716"/>
                </a:cubicBezTo>
                <a:cubicBezTo>
                  <a:pt x="4261480" y="-10003"/>
                  <a:pt x="4206199" y="28529"/>
                  <a:pt x="3930091" y="13716"/>
                </a:cubicBezTo>
                <a:cubicBezTo>
                  <a:pt x="3666932" y="-15474"/>
                  <a:pt x="3493645" y="14804"/>
                  <a:pt x="3290011" y="13716"/>
                </a:cubicBezTo>
                <a:cubicBezTo>
                  <a:pt x="3137078" y="-41032"/>
                  <a:pt x="2894690" y="-17948"/>
                  <a:pt x="2649931" y="13716"/>
                </a:cubicBezTo>
                <a:cubicBezTo>
                  <a:pt x="2413020" y="21294"/>
                  <a:pt x="2225991" y="-10559"/>
                  <a:pt x="2054657" y="13716"/>
                </a:cubicBezTo>
                <a:cubicBezTo>
                  <a:pt x="1886877" y="37541"/>
                  <a:pt x="1548763" y="45390"/>
                  <a:pt x="1324966" y="13716"/>
                </a:cubicBezTo>
                <a:cubicBezTo>
                  <a:pt x="1040995" y="1897"/>
                  <a:pt x="786929" y="-17655"/>
                  <a:pt x="595274" y="13716"/>
                </a:cubicBezTo>
                <a:cubicBezTo>
                  <a:pt x="371401" y="32831"/>
                  <a:pt x="168483" y="23167"/>
                  <a:pt x="0" y="13716"/>
                </a:cubicBezTo>
                <a:cubicBezTo>
                  <a:pt x="-740" y="8467"/>
                  <a:pt x="-279" y="4434"/>
                  <a:pt x="0" y="0"/>
                </a:cubicBezTo>
                <a:close/>
              </a:path>
              <a:path w="4480560" h="13716" fill="none" stroke="0" extrusionOk="0">
                <a:moveTo>
                  <a:pt x="0" y="0"/>
                </a:moveTo>
                <a:cubicBezTo>
                  <a:pt x="254633" y="596"/>
                  <a:pt x="318854" y="8353"/>
                  <a:pt x="595274" y="0"/>
                </a:cubicBezTo>
                <a:cubicBezTo>
                  <a:pt x="857042" y="-2503"/>
                  <a:pt x="863005" y="-13327"/>
                  <a:pt x="1100938" y="0"/>
                </a:cubicBezTo>
                <a:cubicBezTo>
                  <a:pt x="1322315" y="28736"/>
                  <a:pt x="1429801" y="-15572"/>
                  <a:pt x="1651406" y="0"/>
                </a:cubicBezTo>
                <a:cubicBezTo>
                  <a:pt x="1861310" y="20479"/>
                  <a:pt x="2199002" y="36173"/>
                  <a:pt x="2336292" y="0"/>
                </a:cubicBezTo>
                <a:cubicBezTo>
                  <a:pt x="2504451" y="-23230"/>
                  <a:pt x="2735943" y="-3451"/>
                  <a:pt x="2931566" y="0"/>
                </a:cubicBezTo>
                <a:cubicBezTo>
                  <a:pt x="3109081" y="-33272"/>
                  <a:pt x="3310374" y="39503"/>
                  <a:pt x="3482035" y="0"/>
                </a:cubicBezTo>
                <a:cubicBezTo>
                  <a:pt x="3630968" y="-117346"/>
                  <a:pt x="3975789" y="30358"/>
                  <a:pt x="4480560" y="0"/>
                </a:cubicBezTo>
                <a:cubicBezTo>
                  <a:pt x="4480546" y="3532"/>
                  <a:pt x="4481771" y="9530"/>
                  <a:pt x="4480560" y="13716"/>
                </a:cubicBezTo>
                <a:cubicBezTo>
                  <a:pt x="4299745" y="8025"/>
                  <a:pt x="4055484" y="54224"/>
                  <a:pt x="3840480" y="13716"/>
                </a:cubicBezTo>
                <a:cubicBezTo>
                  <a:pt x="3665362" y="14404"/>
                  <a:pt x="3548412" y="6532"/>
                  <a:pt x="3290011" y="13716"/>
                </a:cubicBezTo>
                <a:cubicBezTo>
                  <a:pt x="3037450" y="36923"/>
                  <a:pt x="2862123" y="43167"/>
                  <a:pt x="2560320" y="13716"/>
                </a:cubicBezTo>
                <a:cubicBezTo>
                  <a:pt x="2308793" y="7156"/>
                  <a:pt x="2153402" y="-25971"/>
                  <a:pt x="1965046" y="13716"/>
                </a:cubicBezTo>
                <a:cubicBezTo>
                  <a:pt x="1778601" y="25944"/>
                  <a:pt x="1672011" y="23840"/>
                  <a:pt x="1459382" y="13716"/>
                </a:cubicBezTo>
                <a:cubicBezTo>
                  <a:pt x="1212351" y="-9856"/>
                  <a:pt x="906131" y="12859"/>
                  <a:pt x="774497" y="13716"/>
                </a:cubicBezTo>
                <a:cubicBezTo>
                  <a:pt x="636671" y="-47283"/>
                  <a:pt x="331670" y="1705"/>
                  <a:pt x="0" y="13716"/>
                </a:cubicBezTo>
                <a:cubicBezTo>
                  <a:pt x="-561" y="8546"/>
                  <a:pt x="-377" y="61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698F-01FE-4B44-8FD9-1BF523C10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CA" sz="1500" dirty="0">
                <a:highlight>
                  <a:srgbClr val="C0C0C0"/>
                </a:highlight>
              </a:rPr>
              <a:t>$ docker run -it ubuntu</a:t>
            </a:r>
            <a:endParaRPr lang="en-US" dirty="0"/>
          </a:p>
          <a:p>
            <a:pPr marL="0" indent="0">
              <a:buNone/>
            </a:pPr>
            <a:r>
              <a:rPr lang="en-CA" sz="1500" dirty="0">
                <a:effectLst/>
                <a:highlight>
                  <a:srgbClr val="C0C0C0"/>
                </a:highlight>
              </a:rPr>
              <a:t>root@04c0bb0a6c07:/</a:t>
            </a:r>
            <a:r>
              <a:rPr lang="en-CA" sz="1500" dirty="0">
                <a:highlight>
                  <a:srgbClr val="C0C0C0"/>
                </a:highlight>
              </a:rPr>
              <a:t>#</a:t>
            </a:r>
            <a:endParaRPr lang="en-CA" sz="15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500" dirty="0">
                <a:effectLst/>
                <a:highlight>
                  <a:srgbClr val="C0C0C0"/>
                </a:highlight>
              </a:rPr>
              <a:t>root@04c0bb0a6c07:/</a:t>
            </a:r>
            <a:r>
              <a:rPr lang="en-CA" sz="1500" dirty="0">
                <a:highlight>
                  <a:srgbClr val="C0C0C0"/>
                </a:highlight>
              </a:rPr>
              <a:t># </a:t>
            </a:r>
            <a:r>
              <a:rPr lang="en-CA" sz="1500" dirty="0" err="1">
                <a:highlight>
                  <a:srgbClr val="C0C0C0"/>
                </a:highlight>
              </a:rPr>
              <a:t>figlet</a:t>
            </a:r>
            <a:r>
              <a:rPr lang="en-CA" sz="1500" dirty="0">
                <a:highlight>
                  <a:srgbClr val="C0C0C0"/>
                </a:highlight>
              </a:rPr>
              <a:t> CLO830</a:t>
            </a:r>
            <a:endParaRPr lang="en-CA" sz="15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500" dirty="0">
                <a:highlight>
                  <a:srgbClr val="C0C0C0"/>
                </a:highlight>
              </a:rPr>
              <a:t>bash: </a:t>
            </a:r>
            <a:r>
              <a:rPr lang="en-CA" sz="1500" dirty="0" err="1">
                <a:highlight>
                  <a:srgbClr val="C0C0C0"/>
                </a:highlight>
              </a:rPr>
              <a:t>figlet</a:t>
            </a:r>
            <a:r>
              <a:rPr lang="en-CA" sz="1500" dirty="0">
                <a:highlight>
                  <a:srgbClr val="C0C0C0"/>
                </a:highlight>
              </a:rPr>
              <a:t>: command not found</a:t>
            </a:r>
            <a:endParaRPr lang="en-CA" sz="15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CA" sz="150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500" dirty="0">
                <a:highlight>
                  <a:srgbClr val="C0C0C0"/>
                </a:highlight>
              </a:rPr>
              <a:t># Install </a:t>
            </a:r>
            <a:r>
              <a:rPr lang="en-CA" sz="1500" dirty="0" err="1">
                <a:highlight>
                  <a:srgbClr val="C0C0C0"/>
                </a:highlight>
              </a:rPr>
              <a:t>figlet</a:t>
            </a:r>
            <a:endParaRPr lang="en-CA" sz="15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500" dirty="0">
                <a:effectLst/>
                <a:highlight>
                  <a:srgbClr val="C0C0C0"/>
                </a:highlight>
              </a:rPr>
              <a:t>root@04c0bb0a6c07:/</a:t>
            </a:r>
            <a:r>
              <a:rPr lang="en-CA" sz="1500" dirty="0">
                <a:highlight>
                  <a:srgbClr val="C0C0C0"/>
                </a:highlight>
              </a:rPr>
              <a:t># apt-get update</a:t>
            </a:r>
            <a:endParaRPr lang="en-CA" sz="15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500" dirty="0">
                <a:effectLst/>
                <a:highlight>
                  <a:srgbClr val="C0C0C0"/>
                </a:highlight>
              </a:rPr>
              <a:t>root@04c0bb0a6c07:/</a:t>
            </a:r>
            <a:r>
              <a:rPr lang="en-CA" sz="1500" dirty="0">
                <a:highlight>
                  <a:srgbClr val="C0C0C0"/>
                </a:highlight>
              </a:rPr>
              <a:t># apt-get install </a:t>
            </a:r>
            <a:r>
              <a:rPr lang="en-CA" sz="1500" dirty="0" err="1">
                <a:highlight>
                  <a:srgbClr val="C0C0C0"/>
                </a:highlight>
              </a:rPr>
              <a:t>figlet</a:t>
            </a:r>
            <a:endParaRPr lang="en-CA" sz="15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500" dirty="0">
                <a:effectLst/>
                <a:highlight>
                  <a:srgbClr val="C0C0C0"/>
                </a:highlight>
              </a:rPr>
              <a:t>root@04c0bb0a6c07:/</a:t>
            </a:r>
            <a:r>
              <a:rPr lang="en-CA" sz="1500" dirty="0">
                <a:highlight>
                  <a:srgbClr val="C0C0C0"/>
                </a:highlight>
              </a:rPr>
              <a:t># </a:t>
            </a:r>
            <a:r>
              <a:rPr lang="en-CA" sz="1500" dirty="0" err="1">
                <a:highlight>
                  <a:srgbClr val="C0C0C0"/>
                </a:highlight>
              </a:rPr>
              <a:t>figlet</a:t>
            </a:r>
            <a:r>
              <a:rPr lang="en-CA" sz="1500" dirty="0">
                <a:highlight>
                  <a:srgbClr val="C0C0C0"/>
                </a:highlight>
              </a:rPr>
              <a:t> CLO830 # Runs successfully</a:t>
            </a:r>
            <a:endParaRPr lang="en-CA" sz="15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CA" sz="150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500" dirty="0">
                <a:effectLst/>
                <a:highlight>
                  <a:srgbClr val="C0C0C0"/>
                </a:highlight>
              </a:rPr>
              <a:t>root@04c0bb0a6c07:/</a:t>
            </a:r>
            <a:r>
              <a:rPr lang="en-CA" sz="1500" dirty="0">
                <a:highlight>
                  <a:srgbClr val="C0C0C0"/>
                </a:highlight>
              </a:rPr>
              <a:t># exit</a:t>
            </a:r>
            <a:endParaRPr lang="en-CA" sz="15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500" dirty="0">
                <a:highlight>
                  <a:srgbClr val="C0C0C0"/>
                </a:highlight>
              </a:rPr>
              <a:t>$ </a:t>
            </a:r>
            <a:r>
              <a:rPr lang="en-CA" sz="1500" dirty="0" err="1">
                <a:highlight>
                  <a:srgbClr val="C0C0C0"/>
                </a:highlight>
              </a:rPr>
              <a:t>figlet</a:t>
            </a:r>
            <a:r>
              <a:rPr lang="en-CA" sz="1500" dirty="0">
                <a:highlight>
                  <a:srgbClr val="C0C0C0"/>
                </a:highlight>
              </a:rPr>
              <a:t>  CLO830 # not installed on the host!</a:t>
            </a:r>
            <a:endParaRPr lang="en-CA" sz="15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CA" sz="15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500" dirty="0">
                <a:highlight>
                  <a:srgbClr val="C0C0C0"/>
                </a:highlight>
                <a:cs typeface="Calibri"/>
              </a:rPr>
              <a:t># Re-run the container – </a:t>
            </a:r>
            <a:r>
              <a:rPr lang="en-CA" sz="1500" b="1" dirty="0">
                <a:highlight>
                  <a:srgbClr val="C0C0C0"/>
                </a:highlight>
                <a:cs typeface="Calibri"/>
              </a:rPr>
              <a:t>will </a:t>
            </a:r>
            <a:r>
              <a:rPr lang="en-CA" sz="1500" b="1" dirty="0" err="1">
                <a:highlight>
                  <a:srgbClr val="C0C0C0"/>
                </a:highlight>
                <a:cs typeface="Calibri"/>
              </a:rPr>
              <a:t>figlet</a:t>
            </a:r>
            <a:r>
              <a:rPr lang="en-CA" sz="1500" b="1" dirty="0">
                <a:highlight>
                  <a:srgbClr val="C0C0C0"/>
                </a:highlight>
                <a:cs typeface="Calibri"/>
              </a:rPr>
              <a:t> work?</a:t>
            </a:r>
          </a:p>
          <a:p>
            <a:pPr>
              <a:buNone/>
            </a:pPr>
            <a:r>
              <a:rPr lang="en-CA" sz="1500" dirty="0">
                <a:highlight>
                  <a:srgbClr val="C0C0C0"/>
                </a:highlight>
                <a:ea typeface="+mn-lt"/>
                <a:cs typeface="+mn-lt"/>
              </a:rPr>
              <a:t>$ docker run -it ubuntu</a:t>
            </a:r>
          </a:p>
          <a:p>
            <a:pPr>
              <a:buNone/>
            </a:pPr>
            <a:r>
              <a:rPr lang="en-CA" sz="1500" dirty="0">
                <a:highlight>
                  <a:srgbClr val="C0C0C0"/>
                </a:highlight>
                <a:ea typeface="+mn-lt"/>
                <a:cs typeface="+mn-lt"/>
              </a:rPr>
              <a:t>root@04c0bb0a6c07:/# </a:t>
            </a:r>
            <a:r>
              <a:rPr lang="en-CA" sz="1500" dirty="0" err="1">
                <a:highlight>
                  <a:srgbClr val="C0C0C0"/>
                </a:highlight>
                <a:ea typeface="+mn-lt"/>
                <a:cs typeface="+mn-lt"/>
              </a:rPr>
              <a:t>figlet</a:t>
            </a:r>
            <a:r>
              <a:rPr lang="en-CA" sz="1500" dirty="0">
                <a:highlight>
                  <a:srgbClr val="C0C0C0"/>
                </a:highlight>
                <a:ea typeface="+mn-lt"/>
                <a:cs typeface="+mn-lt"/>
              </a:rPr>
              <a:t> CLO830</a:t>
            </a:r>
            <a:endParaRPr lang="en-CA" dirty="0"/>
          </a:p>
          <a:p>
            <a:pPr marL="0" indent="0">
              <a:buNone/>
            </a:pPr>
            <a:endParaRPr lang="en-CA" sz="1500" dirty="0">
              <a:highlight>
                <a:srgbClr val="C0C0C0"/>
              </a:highlight>
            </a:endParaRPr>
          </a:p>
          <a:p>
            <a:r>
              <a:rPr lang="en-CA" sz="1500" dirty="0"/>
              <a:t>This is a brand-new container.</a:t>
            </a:r>
            <a:endParaRPr lang="en-CA" sz="1500" dirty="0">
              <a:cs typeface="Calibri"/>
            </a:endParaRPr>
          </a:p>
          <a:p>
            <a:r>
              <a:rPr lang="en-CA" sz="1500" dirty="0"/>
              <a:t>It runs a bare-bones, no-frills ubuntu system.</a:t>
            </a:r>
            <a:endParaRPr lang="en-CA" sz="1500" dirty="0">
              <a:cs typeface="Calibri"/>
            </a:endParaRPr>
          </a:p>
          <a:p>
            <a:r>
              <a:rPr lang="en-CA" sz="1500" dirty="0"/>
              <a:t>-it is shorthand for -</a:t>
            </a:r>
            <a:r>
              <a:rPr lang="en-CA" sz="1500" dirty="0" err="1"/>
              <a:t>i</a:t>
            </a:r>
            <a:r>
              <a:rPr lang="en-CA" sz="1500" dirty="0"/>
              <a:t> -t.</a:t>
            </a:r>
            <a:endParaRPr lang="en-CA" sz="1500" dirty="0">
              <a:cs typeface="Calibri"/>
            </a:endParaRPr>
          </a:p>
          <a:p>
            <a:pPr lvl="1"/>
            <a:r>
              <a:rPr lang="en-CA" sz="1500" dirty="0"/>
              <a:t>-</a:t>
            </a:r>
            <a:r>
              <a:rPr lang="en-CA" sz="1500" dirty="0" err="1"/>
              <a:t>i</a:t>
            </a:r>
            <a:r>
              <a:rPr lang="en-CA" sz="1500" dirty="0"/>
              <a:t> tells Docker to connect us to the container's stdin.</a:t>
            </a:r>
            <a:endParaRPr lang="en-CA" sz="1500" dirty="0">
              <a:cs typeface="Calibri"/>
            </a:endParaRPr>
          </a:p>
          <a:p>
            <a:pPr lvl="1"/>
            <a:r>
              <a:rPr lang="en-CA" sz="1500" dirty="0"/>
              <a:t>-t tells Docker that we want a pseudo-terminal.</a:t>
            </a:r>
            <a:endParaRPr lang="en-CA" sz="1500" dirty="0">
              <a:cs typeface="Calibri"/>
            </a:endParaRPr>
          </a:p>
          <a:p>
            <a:pPr marL="0" indent="0">
              <a:buNone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558061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2"/>
          <p:cNvSpPr txBox="1">
            <a:spLocks noGrp="1"/>
          </p:cNvSpPr>
          <p:nvPr>
            <p:ph type="title"/>
          </p:nvPr>
        </p:nvSpPr>
        <p:spPr>
          <a:xfrm>
            <a:off x="841829" y="-27384"/>
            <a:ext cx="8302171" cy="10081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Run the Hello-World Docker container on Amazon EC2</a:t>
            </a:r>
          </a:p>
        </p:txBody>
      </p:sp>
      <p:sp>
        <p:nvSpPr>
          <p:cNvPr id="411" name="TextBox 6"/>
          <p:cNvSpPr txBox="1"/>
          <p:nvPr/>
        </p:nvSpPr>
        <p:spPr>
          <a:xfrm>
            <a:off x="776512" y="1095827"/>
            <a:ext cx="6843487" cy="4714107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 w="12700">
            <a:miter lim="400000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>
              <a:lnSpc>
                <a:spcPct val="150000"/>
              </a:lnSpc>
              <a:defRPr sz="1300"/>
            </a:pPr>
            <a:r>
              <a:rPr dirty="0"/>
              <a:t># </a:t>
            </a:r>
            <a:r>
              <a:rPr lang="en-US" dirty="0"/>
              <a:t>Create </a:t>
            </a:r>
            <a:r>
              <a:rPr lang="en-US" dirty="0" err="1"/>
              <a:t>ssh</a:t>
            </a:r>
            <a:r>
              <a:rPr lang="en-US" dirty="0"/>
              <a:t> key pair and Amazon Linux EC2 in a public subnet in default VPC.</a:t>
            </a:r>
            <a:endParaRPr dirty="0"/>
          </a:p>
          <a:p>
            <a:pPr>
              <a:lnSpc>
                <a:spcPct val="150000"/>
              </a:lnSpc>
              <a:defRPr sz="1300"/>
            </a:pPr>
            <a:r>
              <a:rPr lang="en-US" dirty="0">
                <a:ea typeface="+mn-lt"/>
                <a:cs typeface="+mn-lt"/>
              </a:rPr>
              <a:t># Use the provided Terraform code to deploy the EC2 instance </a:t>
            </a:r>
          </a:p>
          <a:p>
            <a:pPr indent="30480">
              <a:spcBef>
                <a:spcPts val="400"/>
              </a:spcBef>
              <a:defRPr sz="1300"/>
            </a:pPr>
            <a:r>
              <a:rPr lang="en-US" dirty="0">
                <a:ea typeface="+mn-lt"/>
                <a:cs typeface="+mn-lt"/>
              </a:rPr>
              <a:t>$ </a:t>
            </a:r>
            <a:r>
              <a:rPr lang="en-US" dirty="0" err="1">
                <a:ea typeface="+mn-lt"/>
                <a:cs typeface="+mn-lt"/>
              </a:rPr>
              <a:t>ssh</a:t>
            </a:r>
            <a:r>
              <a:rPr lang="en-US" dirty="0">
                <a:ea typeface="+mn-lt"/>
                <a:cs typeface="+mn-lt"/>
              </a:rPr>
              <a:t>-keygen –t </a:t>
            </a:r>
            <a:r>
              <a:rPr lang="en-US" dirty="0" err="1">
                <a:ea typeface="+mn-lt"/>
                <a:cs typeface="+mn-lt"/>
              </a:rPr>
              <a:t>rsa</a:t>
            </a:r>
            <a:r>
              <a:rPr lang="en-US" dirty="0">
                <a:ea typeface="+mn-lt"/>
                <a:cs typeface="+mn-lt"/>
              </a:rPr>
              <a:t> –f week1-dev</a:t>
            </a:r>
          </a:p>
          <a:p>
            <a:pPr indent="30480">
              <a:spcBef>
                <a:spcPts val="400"/>
              </a:spcBef>
              <a:defRPr sz="1300"/>
            </a:pPr>
            <a:r>
              <a:rPr lang="en-US" dirty="0">
                <a:ea typeface="+mn-lt"/>
                <a:cs typeface="+mn-lt"/>
              </a:rPr>
              <a:t>$ </a:t>
            </a:r>
            <a:r>
              <a:rPr lang="en-US" dirty="0" err="1">
                <a:ea typeface="+mn-lt"/>
                <a:cs typeface="+mn-lt"/>
              </a:rPr>
              <a:t>tf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init</a:t>
            </a:r>
            <a:endParaRPr lang="en-US" dirty="0" err="1">
              <a:cs typeface="Calibri" panose="020F0502020204030204"/>
            </a:endParaRPr>
          </a:p>
          <a:p>
            <a:pPr indent="30480">
              <a:spcBef>
                <a:spcPts val="400"/>
              </a:spcBef>
              <a:defRPr sz="1300"/>
            </a:pPr>
            <a:r>
              <a:rPr lang="en-US" dirty="0">
                <a:cs typeface="Calibri"/>
              </a:rPr>
              <a:t>$ </a:t>
            </a:r>
            <a:r>
              <a:rPr lang="en-US" dirty="0" err="1">
                <a:cs typeface="Calibri"/>
              </a:rPr>
              <a:t>tf</a:t>
            </a:r>
            <a:r>
              <a:rPr lang="en-US" dirty="0">
                <a:cs typeface="Calibri"/>
              </a:rPr>
              <a:t> apply –auto-approve</a:t>
            </a:r>
          </a:p>
          <a:p>
            <a:pPr indent="30480">
              <a:spcBef>
                <a:spcPts val="400"/>
              </a:spcBef>
              <a:defRPr sz="1300"/>
            </a:pPr>
            <a:endParaRPr lang="en-US" dirty="0">
              <a:cs typeface="Calibri"/>
            </a:endParaRPr>
          </a:p>
          <a:p>
            <a:pPr indent="30480">
              <a:spcBef>
                <a:spcPts val="400"/>
              </a:spcBef>
              <a:defRPr sz="1300"/>
            </a:pPr>
            <a:r>
              <a:rPr lang="en-US" dirty="0">
                <a:cs typeface="Calibri"/>
              </a:rPr>
              <a:t># Log into the instance</a:t>
            </a:r>
          </a:p>
          <a:p>
            <a:pPr indent="30480">
              <a:spcBef>
                <a:spcPts val="400"/>
              </a:spcBef>
              <a:defRPr sz="1300"/>
            </a:pPr>
            <a:r>
              <a:rPr lang="en-US" dirty="0">
                <a:cs typeface="Calibri"/>
              </a:rPr>
              <a:t>$ </a:t>
            </a:r>
            <a:r>
              <a:rPr lang="en-US" dirty="0" err="1">
                <a:cs typeface="Calibri"/>
              </a:rPr>
              <a:t>ssh</a:t>
            </a:r>
            <a:r>
              <a:rPr lang="en-US" dirty="0">
                <a:cs typeface="Calibri"/>
              </a:rPr>
              <a:t> -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week1-dev &lt;elastic IP&gt;</a:t>
            </a:r>
          </a:p>
          <a:p>
            <a:pPr indent="30480">
              <a:spcBef>
                <a:spcPts val="400"/>
              </a:spcBef>
              <a:defRPr sz="1300"/>
            </a:pPr>
            <a:endParaRPr lang="en-US" dirty="0"/>
          </a:p>
          <a:p>
            <a:pPr indent="30480">
              <a:spcBef>
                <a:spcPts val="400"/>
              </a:spcBef>
              <a:defRPr sz="1300"/>
            </a:pPr>
            <a:r>
              <a:rPr lang="en-US" dirty="0">
                <a:cs typeface="Calibri"/>
              </a:rPr>
              <a:t># Is docker running? </a:t>
            </a:r>
            <a:endParaRPr lang="en-US" dirty="0"/>
          </a:p>
          <a:p>
            <a:pPr indent="30480">
              <a:spcBef>
                <a:spcPts val="400"/>
              </a:spcBef>
              <a:defRPr sz="1300"/>
            </a:pPr>
            <a:r>
              <a:rPr dirty="0"/>
              <a:t># Install Docker and run Hello-World container</a:t>
            </a:r>
            <a:endParaRPr dirty="0">
              <a:cs typeface="Calibri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lang="en-US" dirty="0"/>
              <a:t>$ </a:t>
            </a:r>
            <a:r>
              <a:rPr dirty="0" err="1"/>
              <a:t>sudo</a:t>
            </a:r>
            <a:r>
              <a:rPr dirty="0"/>
              <a:t> yum update -y</a:t>
            </a:r>
            <a:endParaRPr dirty="0">
              <a:cs typeface="Calibri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lang="en-US" dirty="0"/>
              <a:t>$ </a:t>
            </a:r>
            <a:r>
              <a:rPr dirty="0" err="1"/>
              <a:t>sudo</a:t>
            </a:r>
            <a:r>
              <a:rPr dirty="0"/>
              <a:t> yum install docker -y</a:t>
            </a:r>
            <a:endParaRPr dirty="0">
              <a:cs typeface="Calibri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lang="en-CA" dirty="0"/>
              <a:t>$ </a:t>
            </a:r>
            <a:r>
              <a:rPr lang="en-CA" dirty="0" err="1"/>
              <a:t>sudo</a:t>
            </a:r>
            <a:r>
              <a:rPr lang="en-CA" dirty="0"/>
              <a:t> </a:t>
            </a:r>
            <a:r>
              <a:rPr lang="en-CA" dirty="0" err="1"/>
              <a:t>systemctl</a:t>
            </a:r>
            <a:r>
              <a:rPr lang="en-CA" dirty="0"/>
              <a:t> start docker</a:t>
            </a:r>
            <a:endParaRPr lang="en-CA" dirty="0">
              <a:cs typeface="Calibri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lang="en-CA" dirty="0"/>
              <a:t>$ </a:t>
            </a:r>
            <a:r>
              <a:rPr lang="en-CA" dirty="0" err="1"/>
              <a:t>sudo</a:t>
            </a:r>
            <a:r>
              <a:rPr lang="en-CA" dirty="0"/>
              <a:t> </a:t>
            </a:r>
            <a:r>
              <a:rPr lang="en-CA" dirty="0" err="1"/>
              <a:t>systemctl</a:t>
            </a:r>
            <a:r>
              <a:rPr lang="en-CA" dirty="0"/>
              <a:t> status docker</a:t>
            </a:r>
            <a:endParaRPr lang="en-CA" dirty="0">
              <a:cs typeface="Calibri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lang="en-CA" dirty="0">
                <a:cs typeface="Calibri"/>
              </a:rPr>
              <a:t>$ docker </a:t>
            </a:r>
            <a:r>
              <a:rPr lang="en-CA" dirty="0" err="1">
                <a:cs typeface="Calibri"/>
              </a:rPr>
              <a:t>ps</a:t>
            </a:r>
            <a:r>
              <a:rPr lang="en-CA" dirty="0">
                <a:cs typeface="Calibri" panose="020F0502020204030204"/>
              </a:rPr>
              <a:t> # </a:t>
            </a:r>
            <a:r>
              <a:rPr lang="en-CA" b="1" dirty="0">
                <a:cs typeface="Calibri" panose="020F0502020204030204"/>
              </a:rPr>
              <a:t>Why does it fail?</a:t>
            </a:r>
          </a:p>
          <a:p>
            <a:pPr indent="109220">
              <a:spcBef>
                <a:spcPts val="400"/>
              </a:spcBef>
              <a:defRPr sz="1300"/>
            </a:pPr>
            <a:endParaRPr lang="en-CA" dirty="0">
              <a:cs typeface="Calibri" panose="020F0502020204030204"/>
            </a:endParaRPr>
          </a:p>
          <a:p>
            <a:pPr indent="109220">
              <a:spcBef>
                <a:spcPts val="400"/>
              </a:spcBef>
              <a:defRPr sz="1300"/>
            </a:pPr>
            <a:endParaRPr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75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itle 2"/>
          <p:cNvSpPr txBox="1">
            <a:spLocks noGrp="1"/>
          </p:cNvSpPr>
          <p:nvPr>
            <p:ph type="title"/>
          </p:nvPr>
        </p:nvSpPr>
        <p:spPr>
          <a:xfrm>
            <a:off x="841829" y="-27384"/>
            <a:ext cx="8302171" cy="10081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Run the Hello-World Docker container on Amazon EC2</a:t>
            </a:r>
          </a:p>
        </p:txBody>
      </p:sp>
      <p:sp>
        <p:nvSpPr>
          <p:cNvPr id="411" name="TextBox 6"/>
          <p:cNvSpPr txBox="1"/>
          <p:nvPr/>
        </p:nvSpPr>
        <p:spPr>
          <a:xfrm>
            <a:off x="776512" y="1095827"/>
            <a:ext cx="7565381" cy="4565348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 w="12700">
            <a:miter lim="400000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/>
          <a:p>
            <a:pPr indent="109220">
              <a:spcBef>
                <a:spcPts val="400"/>
              </a:spcBef>
              <a:defRPr sz="1300"/>
            </a:pPr>
            <a:endParaRPr lang="en-CA" dirty="0">
              <a:cs typeface="Calibri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lang="en-CA" dirty="0">
                <a:cs typeface="Calibri"/>
              </a:rPr>
              <a:t># Who has access to this socket?</a:t>
            </a:r>
          </a:p>
          <a:p>
            <a:pPr indent="109220">
              <a:spcBef>
                <a:spcPts val="400"/>
              </a:spcBef>
              <a:defRPr sz="1300"/>
            </a:pPr>
            <a:r>
              <a:rPr lang="en-CA" dirty="0">
                <a:cs typeface="Calibri"/>
              </a:rPr>
              <a:t>$ </a:t>
            </a:r>
            <a:r>
              <a:rPr lang="en-CA" dirty="0">
                <a:ea typeface="+mn-lt"/>
                <a:cs typeface="+mn-lt"/>
              </a:rPr>
              <a:t>ls -</a:t>
            </a:r>
            <a:r>
              <a:rPr lang="en-CA" dirty="0" err="1">
                <a:ea typeface="+mn-lt"/>
                <a:cs typeface="+mn-lt"/>
              </a:rPr>
              <a:t>ltra</a:t>
            </a:r>
            <a:r>
              <a:rPr lang="en-CA" dirty="0">
                <a:ea typeface="+mn-lt"/>
                <a:cs typeface="+mn-lt"/>
              </a:rPr>
              <a:t> /var/run/</a:t>
            </a:r>
            <a:r>
              <a:rPr lang="en-CA" dirty="0" err="1">
                <a:ea typeface="+mn-lt"/>
                <a:cs typeface="+mn-lt"/>
              </a:rPr>
              <a:t>docker.sock</a:t>
            </a:r>
            <a:endParaRPr lang="en-CA">
              <a:ea typeface="+mn-lt"/>
              <a:cs typeface="+mn-lt"/>
            </a:endParaRPr>
          </a:p>
          <a:p>
            <a:pPr indent="109220">
              <a:spcBef>
                <a:spcPts val="400"/>
              </a:spcBef>
              <a:defRPr sz="1300"/>
            </a:pPr>
            <a:endParaRPr lang="en-CA" dirty="0"/>
          </a:p>
          <a:p>
            <a:pPr indent="109220">
              <a:spcBef>
                <a:spcPts val="400"/>
              </a:spcBef>
              <a:defRPr sz="1300"/>
            </a:pPr>
            <a:r>
              <a:rPr dirty="0"/>
              <a:t># Add ec2-user to the docker group to enable docker cli use w/o </a:t>
            </a:r>
            <a:r>
              <a:rPr dirty="0" err="1"/>
              <a:t>sudo</a:t>
            </a:r>
            <a:r>
              <a:rPr dirty="0"/>
              <a:t> in the next session</a:t>
            </a:r>
            <a:endParaRPr dirty="0">
              <a:cs typeface="Calibri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lang="en-US" dirty="0"/>
              <a:t>$ </a:t>
            </a:r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usermod</a:t>
            </a:r>
            <a:r>
              <a:rPr dirty="0"/>
              <a:t> -a -G docker ec2-user</a:t>
            </a:r>
            <a:endParaRPr dirty="0">
              <a:cs typeface="Calibri"/>
            </a:endParaRPr>
          </a:p>
          <a:p>
            <a:pPr indent="109220">
              <a:spcBef>
                <a:spcPts val="400"/>
              </a:spcBef>
              <a:defRPr sz="1300"/>
            </a:pPr>
            <a:endParaRPr>
              <a:cs typeface="Calibri" panose="020F0502020204030204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dirty="0"/>
              <a:t># Log out of EC2  and log in</a:t>
            </a:r>
            <a:r>
              <a:rPr lang="en-CA" dirty="0"/>
              <a:t> again </a:t>
            </a:r>
            <a:endParaRPr>
              <a:cs typeface="Calibri" panose="020F0502020204030204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lang="en-US" dirty="0"/>
              <a:t>$ </a:t>
            </a:r>
            <a:r>
              <a:rPr dirty="0"/>
              <a:t>docker info</a:t>
            </a:r>
            <a:endParaRPr dirty="0">
              <a:cs typeface="Calibri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lang="en-US" dirty="0"/>
              <a:t>$ </a:t>
            </a:r>
            <a:r>
              <a:rPr dirty="0"/>
              <a:t>docker run</a:t>
            </a:r>
            <a:r>
              <a:rPr lang="en-US" dirty="0"/>
              <a:t>  -it </a:t>
            </a:r>
            <a:r>
              <a:rPr dirty="0"/>
              <a:t>-p 80:80 hello-world</a:t>
            </a:r>
            <a:endParaRPr>
              <a:cs typeface="Calibri"/>
            </a:endParaRPr>
          </a:p>
          <a:p>
            <a:pPr indent="109220">
              <a:spcBef>
                <a:spcPts val="400"/>
              </a:spcBef>
              <a:defRPr sz="1300"/>
            </a:pPr>
            <a:endParaRPr lang="en-US" dirty="0">
              <a:cs typeface="Calibri" panose="020F0502020204030204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lang="en-US" dirty="0">
                <a:cs typeface="Calibri" panose="020F0502020204030204"/>
              </a:rPr>
              <a:t># List all the running containers</a:t>
            </a:r>
          </a:p>
          <a:p>
            <a:pPr indent="109220">
              <a:spcBef>
                <a:spcPts val="400"/>
              </a:spcBef>
              <a:defRPr sz="1300"/>
            </a:pPr>
            <a:r>
              <a:rPr lang="en-US" dirty="0">
                <a:cs typeface="Calibri" panose="020F0502020204030204"/>
              </a:rPr>
              <a:t>$ docker </a:t>
            </a:r>
            <a:r>
              <a:rPr lang="en-US" dirty="0" err="1">
                <a:cs typeface="Calibri" panose="020F0502020204030204"/>
              </a:rPr>
              <a:t>ps</a:t>
            </a:r>
            <a:endParaRPr dirty="0" err="1">
              <a:cs typeface="Calibri" panose="020F0502020204030204"/>
            </a:endParaRPr>
          </a:p>
          <a:p>
            <a:pPr indent="109220">
              <a:spcBef>
                <a:spcPts val="400"/>
              </a:spcBef>
              <a:defRPr sz="1300"/>
            </a:pPr>
            <a:endParaRPr lang="en-US" dirty="0">
              <a:cs typeface="Calibri" panose="020F0502020204030204"/>
            </a:endParaRPr>
          </a:p>
          <a:p>
            <a:pPr indent="109220">
              <a:spcBef>
                <a:spcPts val="400"/>
              </a:spcBef>
              <a:defRPr sz="1300"/>
            </a:pPr>
            <a:r>
              <a:rPr lang="en-US" dirty="0">
                <a:cs typeface="Calibri" panose="020F0502020204030204"/>
              </a:rPr>
              <a:t># List all the images</a:t>
            </a:r>
          </a:p>
          <a:p>
            <a:pPr indent="109220">
              <a:spcBef>
                <a:spcPts val="400"/>
              </a:spcBef>
              <a:defRPr sz="1300"/>
            </a:pPr>
            <a:r>
              <a:rPr lang="en-US" dirty="0">
                <a:cs typeface="Calibri" panose="020F0502020204030204"/>
              </a:rPr>
              <a:t>$ docker images </a:t>
            </a:r>
          </a:p>
          <a:p>
            <a:pPr indent="109220">
              <a:spcBef>
                <a:spcPts val="400"/>
              </a:spcBef>
              <a:defRPr sz="1300"/>
            </a:pPr>
            <a:endParaRPr lang="en-US">
              <a:cs typeface="Calibri" panose="020F0502020204030204"/>
            </a:endParaRPr>
          </a:p>
          <a:p>
            <a:pPr indent="109220">
              <a:spcBef>
                <a:spcPts val="400"/>
              </a:spcBef>
              <a:defRPr sz="1300"/>
            </a:pPr>
            <a:endParaRPr lang="en-US">
              <a:cs typeface="Calibri" panose="020F0502020204030204"/>
            </a:endParaRPr>
          </a:p>
        </p:txBody>
      </p:sp>
      <p:pic>
        <p:nvPicPr>
          <p:cNvPr id="41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993" y="2611181"/>
            <a:ext cx="3410856" cy="22025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631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4" name="Title 1">
            <a:extLst>
              <a:ext uri="{FF2B5EF4-FFF2-40B4-BE49-F238E27FC236}">
                <a16:creationId xmlns:a16="http://schemas.microsoft.com/office/drawing/2014/main" id="{32796757-BD78-D74A-BAB3-451F819C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17576"/>
            <a:ext cx="818223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Where's my container?</a:t>
            </a:r>
            <a:endParaRPr lang="en-US" sz="5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  <a:gd name="connsiteX0" fmla="*/ 0 w 3429000"/>
              <a:gd name="connsiteY0" fmla="*/ 0 h 18288"/>
              <a:gd name="connsiteX1" fmla="*/ 617220 w 3429000"/>
              <a:gd name="connsiteY1" fmla="*/ 0 h 18288"/>
              <a:gd name="connsiteX2" fmla="*/ 1200150 w 3429000"/>
              <a:gd name="connsiteY2" fmla="*/ 0 h 18288"/>
              <a:gd name="connsiteX3" fmla="*/ 1817370 w 3429000"/>
              <a:gd name="connsiteY3" fmla="*/ 0 h 18288"/>
              <a:gd name="connsiteX4" fmla="*/ 250317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743200 w 3429000"/>
              <a:gd name="connsiteY7" fmla="*/ 18288 h 18288"/>
              <a:gd name="connsiteX8" fmla="*/ 1988820 w 3429000"/>
              <a:gd name="connsiteY8" fmla="*/ 18288 h 18288"/>
              <a:gd name="connsiteX9" fmla="*/ 1405890 w 3429000"/>
              <a:gd name="connsiteY9" fmla="*/ 18288 h 18288"/>
              <a:gd name="connsiteX10" fmla="*/ 65151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66" y="4844"/>
                  <a:pt x="3428590" y="11009"/>
                  <a:pt x="3429000" y="18288"/>
                </a:cubicBezTo>
                <a:cubicBezTo>
                  <a:pt x="3212354" y="28872"/>
                  <a:pt x="3083619" y="-836"/>
                  <a:pt x="2811780" y="18288"/>
                </a:cubicBezTo>
                <a:cubicBezTo>
                  <a:pt x="2533576" y="25058"/>
                  <a:pt x="2477440" y="20531"/>
                  <a:pt x="2228850" y="18288"/>
                </a:cubicBezTo>
                <a:cubicBezTo>
                  <a:pt x="2003657" y="-1843"/>
                  <a:pt x="1810789" y="18294"/>
                  <a:pt x="1543050" y="18288"/>
                </a:cubicBezTo>
                <a:cubicBezTo>
                  <a:pt x="1286635" y="-21162"/>
                  <a:pt x="1189418" y="22290"/>
                  <a:pt x="925830" y="18288"/>
                </a:cubicBezTo>
                <a:cubicBezTo>
                  <a:pt x="678389" y="-2387"/>
                  <a:pt x="367033" y="43234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475" y="5049"/>
                  <a:pt x="3429193" y="12044"/>
                  <a:pt x="3429000" y="18288"/>
                </a:cubicBezTo>
                <a:cubicBezTo>
                  <a:pt x="3101445" y="-3440"/>
                  <a:pt x="2879434" y="34023"/>
                  <a:pt x="2743200" y="18288"/>
                </a:cubicBezTo>
                <a:cubicBezTo>
                  <a:pt x="2609544" y="13915"/>
                  <a:pt x="2334178" y="48649"/>
                  <a:pt x="1988820" y="18288"/>
                </a:cubicBezTo>
                <a:cubicBezTo>
                  <a:pt x="1620184" y="18423"/>
                  <a:pt x="1586822" y="-1871"/>
                  <a:pt x="1405890" y="18288"/>
                </a:cubicBezTo>
                <a:cubicBezTo>
                  <a:pt x="1266239" y="28547"/>
                  <a:pt x="867500" y="15208"/>
                  <a:pt x="651510" y="18288"/>
                </a:cubicBezTo>
                <a:cubicBezTo>
                  <a:pt x="445459" y="40105"/>
                  <a:pt x="119818" y="-2374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429000" h="18288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314" y="4158"/>
                  <a:pt x="3428021" y="12539"/>
                  <a:pt x="3429000" y="18288"/>
                </a:cubicBezTo>
                <a:cubicBezTo>
                  <a:pt x="3250522" y="56023"/>
                  <a:pt x="3056248" y="-1557"/>
                  <a:pt x="2811780" y="18288"/>
                </a:cubicBezTo>
                <a:cubicBezTo>
                  <a:pt x="2534418" y="26558"/>
                  <a:pt x="2483107" y="19890"/>
                  <a:pt x="2228850" y="18288"/>
                </a:cubicBezTo>
                <a:cubicBezTo>
                  <a:pt x="1996093" y="-20362"/>
                  <a:pt x="1790611" y="35096"/>
                  <a:pt x="1543050" y="18288"/>
                </a:cubicBezTo>
                <a:cubicBezTo>
                  <a:pt x="1276188" y="-29727"/>
                  <a:pt x="1196665" y="1050"/>
                  <a:pt x="925830" y="18288"/>
                </a:cubicBezTo>
                <a:cubicBezTo>
                  <a:pt x="718623" y="61416"/>
                  <a:pt x="374628" y="2503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8288"/>
                      <a:gd name="connsiteX1" fmla="*/ 685800 w 3429000"/>
                      <a:gd name="connsiteY1" fmla="*/ 0 h 18288"/>
                      <a:gd name="connsiteX2" fmla="*/ 1371600 w 3429000"/>
                      <a:gd name="connsiteY2" fmla="*/ 0 h 18288"/>
                      <a:gd name="connsiteX3" fmla="*/ 2057400 w 3429000"/>
                      <a:gd name="connsiteY3" fmla="*/ 0 h 18288"/>
                      <a:gd name="connsiteX4" fmla="*/ 2674620 w 3429000"/>
                      <a:gd name="connsiteY4" fmla="*/ 0 h 18288"/>
                      <a:gd name="connsiteX5" fmla="*/ 3429000 w 3429000"/>
                      <a:gd name="connsiteY5" fmla="*/ 0 h 18288"/>
                      <a:gd name="connsiteX6" fmla="*/ 3429000 w 3429000"/>
                      <a:gd name="connsiteY6" fmla="*/ 18288 h 18288"/>
                      <a:gd name="connsiteX7" fmla="*/ 2811780 w 3429000"/>
                      <a:gd name="connsiteY7" fmla="*/ 18288 h 18288"/>
                      <a:gd name="connsiteX8" fmla="*/ 2228850 w 3429000"/>
                      <a:gd name="connsiteY8" fmla="*/ 18288 h 18288"/>
                      <a:gd name="connsiteX9" fmla="*/ 1543050 w 3429000"/>
                      <a:gd name="connsiteY9" fmla="*/ 18288 h 18288"/>
                      <a:gd name="connsiteX10" fmla="*/ 925830 w 3429000"/>
                      <a:gd name="connsiteY10" fmla="*/ 18288 h 18288"/>
                      <a:gd name="connsiteX11" fmla="*/ 0 w 3429000"/>
                      <a:gd name="connsiteY11" fmla="*/ 18288 h 18288"/>
                      <a:gd name="connsiteX12" fmla="*/ 0 w 3429000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8288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442" y="4516"/>
                          <a:pt x="3428173" y="12266"/>
                          <a:pt x="3429000" y="18288"/>
                        </a:cubicBezTo>
                        <a:cubicBezTo>
                          <a:pt x="3221081" y="48608"/>
                          <a:pt x="3088001" y="8066"/>
                          <a:pt x="2811780" y="18288"/>
                        </a:cubicBezTo>
                        <a:cubicBezTo>
                          <a:pt x="2535559" y="28510"/>
                          <a:pt x="2481355" y="24898"/>
                          <a:pt x="2228850" y="18288"/>
                        </a:cubicBezTo>
                        <a:cubicBezTo>
                          <a:pt x="1976345" y="11679"/>
                          <a:pt x="1807520" y="48356"/>
                          <a:pt x="1543050" y="18288"/>
                        </a:cubicBezTo>
                        <a:cubicBezTo>
                          <a:pt x="1278580" y="-11780"/>
                          <a:pt x="1181944" y="5123"/>
                          <a:pt x="925830" y="18288"/>
                        </a:cubicBezTo>
                        <a:cubicBezTo>
                          <a:pt x="669716" y="31453"/>
                          <a:pt x="410304" y="34815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429000" h="18288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9577" y="4624"/>
                          <a:pt x="3429819" y="11191"/>
                          <a:pt x="3429000" y="18288"/>
                        </a:cubicBezTo>
                        <a:cubicBezTo>
                          <a:pt x="3103464" y="593"/>
                          <a:pt x="2887909" y="22940"/>
                          <a:pt x="2743200" y="18288"/>
                        </a:cubicBezTo>
                        <a:cubicBezTo>
                          <a:pt x="2598491" y="13636"/>
                          <a:pt x="2362615" y="10656"/>
                          <a:pt x="1988820" y="18288"/>
                        </a:cubicBezTo>
                        <a:cubicBezTo>
                          <a:pt x="1615025" y="25920"/>
                          <a:pt x="1580494" y="3693"/>
                          <a:pt x="1405890" y="18288"/>
                        </a:cubicBezTo>
                        <a:cubicBezTo>
                          <a:pt x="1231286" y="32884"/>
                          <a:pt x="885259" y="-16285"/>
                          <a:pt x="651510" y="18288"/>
                        </a:cubicBezTo>
                        <a:cubicBezTo>
                          <a:pt x="417761" y="52861"/>
                          <a:pt x="138362" y="-13856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OCKER IMAGE VS CONTAINER | What are Docker Images | Docker Tutorial For  Beginners - YouTube">
            <a:extLst>
              <a:ext uri="{FF2B5EF4-FFF2-40B4-BE49-F238E27FC236}">
                <a16:creationId xmlns:a16="http://schemas.microsoft.com/office/drawing/2014/main" id="{451AA20A-1C8D-5A4D-A7E9-37BB56855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8" b="13690"/>
          <a:stretch/>
        </p:blipFill>
        <p:spPr bwMode="auto">
          <a:xfrm>
            <a:off x="1802039" y="2633472"/>
            <a:ext cx="5537635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8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920EB-7494-8D46-B11A-369701871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3500" b="1">
                <a:solidFill>
                  <a:srgbClr val="FFFFFF"/>
                </a:solidFill>
              </a:rPr>
              <a:t>Background and foreground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B9B3D-8EEA-C84D-842F-AD511267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r>
              <a:rPr lang="en-CA" sz="1700"/>
              <a:t>The distinction between foreground and background containers is arbitrary.</a:t>
            </a:r>
          </a:p>
          <a:p>
            <a:r>
              <a:rPr lang="en-CA" sz="1700"/>
              <a:t>From Docker's point of view, all containers are the same.</a:t>
            </a:r>
          </a:p>
          <a:p>
            <a:r>
              <a:rPr lang="en-CA" sz="1700"/>
              <a:t>All containers run the same way, whether there is a client attached to them or not.</a:t>
            </a:r>
          </a:p>
          <a:p>
            <a:r>
              <a:rPr lang="en-CA" sz="1700"/>
              <a:t>It is always possible to detach from a container, and to reattach to a container.</a:t>
            </a:r>
          </a:p>
          <a:p>
            <a:r>
              <a:rPr lang="en-CA" sz="1700"/>
              <a:t>Analogy: attaching to a container is like plugging a keyboard and screen to a physical server.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696448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2780D-4AE1-114A-B819-D09B2FD0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Docker CLI – Working with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2910B-6191-6342-8727-777AD73DB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4184580" cy="61023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# Run the container in the background (detached)</a:t>
            </a:r>
          </a:p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$ docker run –d </a:t>
            </a:r>
            <a:r>
              <a:rPr lang="en-CA" sz="1400" err="1">
                <a:effectLst/>
                <a:highlight>
                  <a:srgbClr val="C0C0C0"/>
                </a:highlight>
              </a:rPr>
              <a:t>nginx</a:t>
            </a:r>
            <a:endParaRPr lang="en-CA" sz="14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CA" sz="14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# Mapping host port to container port</a:t>
            </a:r>
          </a:p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$ docker run –p 8001:80 –d </a:t>
            </a:r>
            <a:r>
              <a:rPr lang="en-CA" sz="1400" err="1">
                <a:effectLst/>
                <a:highlight>
                  <a:srgbClr val="C0C0C0"/>
                </a:highlight>
              </a:rPr>
              <a:t>nginx</a:t>
            </a:r>
            <a:endParaRPr lang="en-CA" sz="14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CA" sz="14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# Volume Mapping</a:t>
            </a:r>
          </a:p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$ docker run –v /</a:t>
            </a:r>
            <a:r>
              <a:rPr lang="en-CA" sz="1400" err="1">
                <a:effectLst/>
                <a:highlight>
                  <a:srgbClr val="C0C0C0"/>
                </a:highlight>
              </a:rPr>
              <a:t>tmp</a:t>
            </a:r>
            <a:r>
              <a:rPr lang="en-CA" sz="1400">
                <a:effectLst/>
                <a:highlight>
                  <a:srgbClr val="C0C0C0"/>
                </a:highlight>
              </a:rPr>
              <a:t>:/var/lib  –d </a:t>
            </a:r>
            <a:r>
              <a:rPr lang="en-CA" sz="1400" err="1">
                <a:effectLst/>
                <a:highlight>
                  <a:srgbClr val="C0C0C0"/>
                </a:highlight>
              </a:rPr>
              <a:t>nginx</a:t>
            </a:r>
            <a:endParaRPr lang="en-CA" sz="14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CA" sz="14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# Inspect Container</a:t>
            </a:r>
          </a:p>
          <a:p>
            <a:pPr marL="0" indent="0">
              <a:buNone/>
            </a:pPr>
            <a:r>
              <a:rPr lang="en-CA" sz="1400">
                <a:highlight>
                  <a:srgbClr val="C0C0C0"/>
                </a:highlight>
              </a:rPr>
              <a:t>$ docker inspect &lt;container id&gt;</a:t>
            </a:r>
            <a:endParaRPr lang="en-CA" sz="14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CA" sz="14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# List running containers</a:t>
            </a:r>
          </a:p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$ docker </a:t>
            </a:r>
            <a:r>
              <a:rPr lang="en-CA" sz="1400" err="1">
                <a:effectLst/>
                <a:highlight>
                  <a:srgbClr val="C0C0C0"/>
                </a:highlight>
              </a:rPr>
              <a:t>ps</a:t>
            </a:r>
            <a:endParaRPr lang="en-CA" sz="14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CA" sz="14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400">
                <a:highlight>
                  <a:srgbClr val="C0C0C0"/>
                </a:highlight>
              </a:rPr>
              <a:t># View the logs</a:t>
            </a:r>
          </a:p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$ docker logs &lt;container id&gt;</a:t>
            </a:r>
          </a:p>
          <a:p>
            <a:pPr marL="0" indent="0">
              <a:buNone/>
            </a:pPr>
            <a:endParaRPr lang="en-CA" sz="14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# Stop the running container</a:t>
            </a:r>
          </a:p>
          <a:p>
            <a:pPr marL="0" indent="0">
              <a:buNone/>
            </a:pPr>
            <a:r>
              <a:rPr lang="en-CA" sz="1400">
                <a:effectLst/>
                <a:highlight>
                  <a:srgbClr val="C0C0C0"/>
                </a:highlight>
              </a:rPr>
              <a:t>$ docker stop &lt;container id&gt;</a:t>
            </a:r>
          </a:p>
          <a:p>
            <a:pPr marL="0" indent="0">
              <a:buNone/>
            </a:pPr>
            <a:endParaRPr lang="en-CA" sz="1400">
              <a:effectLst/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0462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2780D-4AE1-114A-B819-D09B2FD0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Docker CLI – Working with Containers -Cont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2910B-6191-6342-8727-777AD73DB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192" y="306326"/>
            <a:ext cx="5746348" cy="633640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</a:rPr>
              <a:t># View the logs</a:t>
            </a:r>
            <a:endParaRPr lang="en-CA" sz="14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effectLst/>
                <a:highlight>
                  <a:srgbClr val="C0C0C0"/>
                </a:highlight>
              </a:rPr>
              <a:t>$ docker logs &lt;container id&gt;</a:t>
            </a:r>
            <a:endParaRPr lang="en-CA" sz="14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effectLst/>
                <a:highlight>
                  <a:srgbClr val="C0C0C0"/>
                </a:highlight>
              </a:rPr>
              <a:t># Stop the running container</a:t>
            </a:r>
            <a:endParaRPr lang="en-CA" sz="14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effectLst/>
                <a:highlight>
                  <a:srgbClr val="C0C0C0"/>
                </a:highlight>
              </a:rPr>
              <a:t>$ docker stop &lt;container id&gt;</a:t>
            </a:r>
            <a:endParaRPr lang="en-CA" sz="14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CA" sz="14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effectLst/>
                <a:highlight>
                  <a:srgbClr val="C0C0C0"/>
                </a:highlight>
              </a:rPr>
              <a:t># Restarting a container</a:t>
            </a:r>
            <a:endParaRPr lang="en-CA" sz="14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</a:rPr>
              <a:t>$ docker start &lt;container id&gt;</a:t>
            </a:r>
            <a:endParaRPr lang="en-CA" sz="14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CA" sz="14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effectLst/>
                <a:highlight>
                  <a:srgbClr val="C0C0C0"/>
                </a:highlight>
              </a:rPr>
              <a:t># Executing command inside the container</a:t>
            </a:r>
            <a:endParaRPr lang="en-CA" sz="14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</a:rPr>
              <a:t>$ docker exec &lt;container name&gt;  cat /</a:t>
            </a:r>
            <a:r>
              <a:rPr lang="en-CA" sz="1400" dirty="0" err="1">
                <a:highlight>
                  <a:srgbClr val="C0C0C0"/>
                </a:highlight>
              </a:rPr>
              <a:t>etc</a:t>
            </a:r>
            <a:r>
              <a:rPr lang="en-CA" sz="1400" dirty="0">
                <a:highlight>
                  <a:srgbClr val="C0C0C0"/>
                </a:highlight>
              </a:rPr>
              <a:t>/hosts</a:t>
            </a:r>
            <a:endParaRPr lang="en-CA" sz="14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</a:rPr>
              <a:t>$ docker attach &lt;container id&gt;</a:t>
            </a:r>
            <a:endParaRPr lang="en-CA" sz="14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US" sz="14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effectLst/>
                <a:highlight>
                  <a:srgbClr val="C0C0C0"/>
                </a:highlight>
              </a:rPr>
              <a:t># List ALL containers</a:t>
            </a:r>
            <a:endParaRPr lang="en-CA" sz="14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effectLst/>
                <a:highlight>
                  <a:srgbClr val="C0C0C0"/>
                </a:highlight>
              </a:rPr>
              <a:t>$ docker </a:t>
            </a:r>
            <a:r>
              <a:rPr lang="en-CA" sz="1400" dirty="0" err="1">
                <a:effectLst/>
                <a:highlight>
                  <a:srgbClr val="C0C0C0"/>
                </a:highlight>
              </a:rPr>
              <a:t>ps</a:t>
            </a:r>
            <a:r>
              <a:rPr lang="en-CA" sz="1400" dirty="0">
                <a:effectLst/>
                <a:highlight>
                  <a:srgbClr val="C0C0C0"/>
                </a:highlight>
              </a:rPr>
              <a:t> –a</a:t>
            </a:r>
            <a:endParaRPr lang="en-CA" sz="14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CA" sz="14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effectLst/>
                <a:highlight>
                  <a:srgbClr val="C0C0C0"/>
                </a:highlight>
              </a:rPr>
              <a:t># Remove the stopped container</a:t>
            </a:r>
            <a:endParaRPr lang="en-CA" sz="14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effectLst/>
                <a:highlight>
                  <a:srgbClr val="C0C0C0"/>
                </a:highlight>
              </a:rPr>
              <a:t>$ docker rm &lt;container id&gt;</a:t>
            </a:r>
            <a:endParaRPr lang="en-CA" sz="14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CA" sz="14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CA" sz="1400" dirty="0">
              <a:effectLst/>
              <a:highlight>
                <a:srgbClr val="C0C0C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702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2780D-4AE1-114A-B819-D09B2FD0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629625" cy="3447654"/>
          </a:xfrm>
        </p:spPr>
        <p:txBody>
          <a:bodyPr anchor="b">
            <a:normAutofit/>
          </a:bodyPr>
          <a:lstStyle/>
          <a:p>
            <a:pPr algn="r"/>
            <a:r>
              <a:rPr lang="en-US" sz="3500" dirty="0">
                <a:solidFill>
                  <a:srgbClr val="FFFFFF"/>
                </a:solidFill>
              </a:rPr>
              <a:t>Docker CLI – Working with Environment Variables</a:t>
            </a:r>
            <a:endParaRPr lang="en-US" sz="35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2910B-6191-6342-8727-777AD73DB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2876" y="5537"/>
            <a:ext cx="6023074" cy="72267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  <a:cs typeface="Calibri"/>
              </a:rPr>
              <a:t># Define environment variable </a:t>
            </a:r>
            <a:r>
              <a:rPr lang="en-CA" sz="1400" dirty="0">
                <a:highlight>
                  <a:srgbClr val="C0C0C0"/>
                </a:highlight>
                <a:ea typeface="+mn-lt"/>
                <a:cs typeface="+mn-lt"/>
              </a:rPr>
              <a:t>$K8S_COLOR with value GREEN in your host session</a:t>
            </a:r>
          </a:p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  <a:cs typeface="Calibri"/>
              </a:rPr>
              <a:t>$ export </a:t>
            </a:r>
            <a:r>
              <a:rPr lang="en-CA" sz="1400" dirty="0">
                <a:highlight>
                  <a:srgbClr val="C0C0C0"/>
                </a:highlight>
                <a:ea typeface="+mn-lt"/>
                <a:cs typeface="+mn-lt"/>
              </a:rPr>
              <a:t>K8S_COLOR=GREEN</a:t>
            </a:r>
            <a:endParaRPr lang="en-CA" sz="1400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</a:rPr>
              <a:t># Pass environment variable value BLUE to the Docker container  and attempt to print it out</a:t>
            </a:r>
            <a:endParaRPr lang="en-CA" sz="1400" dirty="0">
              <a:cs typeface="Calibri"/>
            </a:endParaRPr>
          </a:p>
          <a:p>
            <a:pPr marL="0" indent="0">
              <a:buNone/>
            </a:pPr>
            <a:endParaRPr lang="en-CA" sz="1400" dirty="0">
              <a:highlight>
                <a:srgbClr val="C0C0C0"/>
              </a:highlight>
              <a:ea typeface="+mn-lt"/>
              <a:cs typeface="+mn-lt"/>
            </a:endParaRPr>
          </a:p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  <a:ea typeface="+mn-lt"/>
                <a:cs typeface="+mn-lt"/>
              </a:rPr>
              <a:t>$ docker run -e K8S_COLOR=BLUE ubuntu echo $K8S_COLOR</a:t>
            </a:r>
            <a:endParaRPr lang="en-CA" sz="1400" dirty="0">
              <a:ea typeface="+mn-lt"/>
              <a:cs typeface="+mn-lt"/>
            </a:endParaRPr>
          </a:p>
          <a:p>
            <a:pPr marL="0" indent="0">
              <a:buNone/>
            </a:pPr>
            <a:endParaRPr lang="en-CA" sz="14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  <a:cs typeface="Calibri"/>
              </a:rPr>
              <a:t># </a:t>
            </a:r>
            <a:r>
              <a:rPr lang="en-CA" sz="1400" b="1" dirty="0">
                <a:highlight>
                  <a:srgbClr val="C0C0C0"/>
                </a:highlight>
                <a:cs typeface="Calibri"/>
              </a:rPr>
              <a:t>Explain </a:t>
            </a:r>
            <a:r>
              <a:rPr lang="en-CA" sz="1400" dirty="0">
                <a:highlight>
                  <a:srgbClr val="C0C0C0"/>
                </a:highlight>
                <a:cs typeface="Calibri"/>
              </a:rPr>
              <a:t>the reason the command above did not print the environment variable value </a:t>
            </a:r>
            <a:r>
              <a:rPr lang="en-CA" sz="1400" b="1" dirty="0">
                <a:highlight>
                  <a:srgbClr val="C0C0C0"/>
                </a:highlight>
                <a:cs typeface="Calibri"/>
              </a:rPr>
              <a:t>GREEN</a:t>
            </a:r>
            <a:r>
              <a:rPr lang="en-CA" sz="1400" dirty="0">
                <a:highlight>
                  <a:srgbClr val="C0C0C0"/>
                </a:highlight>
                <a:cs typeface="Calibri"/>
              </a:rPr>
              <a:t>. Refer to the link in the presenter notes</a:t>
            </a:r>
            <a:endParaRPr lang="en-CA" dirty="0"/>
          </a:p>
          <a:p>
            <a:pPr marL="0" indent="0">
              <a:buNone/>
            </a:pPr>
            <a:endParaRPr lang="en-CA" sz="14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  <a:cs typeface="Calibri"/>
              </a:rPr>
              <a:t># Re-run the command in the formats below</a:t>
            </a:r>
          </a:p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  <a:ea typeface="+mn-lt"/>
                <a:cs typeface="+mn-lt"/>
              </a:rPr>
              <a:t>$ docker run -e K8S_COLOR=BLUE ubuntu </a:t>
            </a:r>
            <a:r>
              <a:rPr lang="en-CA" sz="1400" dirty="0" err="1">
                <a:highlight>
                  <a:srgbClr val="C0C0C0"/>
                </a:highlight>
                <a:ea typeface="+mn-lt"/>
                <a:cs typeface="+mn-lt"/>
              </a:rPr>
              <a:t>printenv</a:t>
            </a:r>
            <a:endParaRPr lang="en-CA" sz="1400">
              <a:cs typeface="Calibri"/>
            </a:endParaRPr>
          </a:p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</a:rPr>
              <a:t>$ docker run -e K8S_COLOR=BLUE ubuntu </a:t>
            </a:r>
            <a:r>
              <a:rPr lang="en-CA" sz="1400" dirty="0">
                <a:highlight>
                  <a:srgbClr val="C0C0C0"/>
                </a:highlight>
                <a:ea typeface="+mn-lt"/>
                <a:cs typeface="+mn-lt"/>
              </a:rPr>
              <a:t>/bin/</a:t>
            </a:r>
            <a:r>
              <a:rPr lang="en-CA" sz="1400" dirty="0" err="1">
                <a:highlight>
                  <a:srgbClr val="C0C0C0"/>
                </a:highlight>
                <a:ea typeface="+mn-lt"/>
                <a:cs typeface="+mn-lt"/>
              </a:rPr>
              <a:t>sh</a:t>
            </a:r>
            <a:r>
              <a:rPr lang="en-CA" sz="1400" dirty="0">
                <a:highlight>
                  <a:srgbClr val="C0C0C0"/>
                </a:highlight>
                <a:ea typeface="+mn-lt"/>
                <a:cs typeface="+mn-lt"/>
              </a:rPr>
              <a:t> -c </a:t>
            </a:r>
            <a:r>
              <a:rPr lang="en-CA" sz="1400" dirty="0">
                <a:highlight>
                  <a:srgbClr val="C0C0C0"/>
                </a:highlight>
              </a:rPr>
              <a:t>'echo $K8S_COLOR'</a:t>
            </a:r>
            <a:endParaRPr lang="en-CA" sz="14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CA" sz="1400" dirty="0">
              <a:highlight>
                <a:srgbClr val="C0C0C0"/>
              </a:highlight>
              <a:ea typeface="+mn-lt"/>
              <a:cs typeface="+mn-lt"/>
            </a:endParaRPr>
          </a:p>
          <a:p>
            <a:pPr marL="0" indent="0">
              <a:buNone/>
            </a:pPr>
            <a:r>
              <a:rPr lang="en-CA" sz="1400" dirty="0">
                <a:highlight>
                  <a:srgbClr val="C0C0C0"/>
                </a:highlight>
                <a:ea typeface="+mn-lt"/>
                <a:cs typeface="+mn-lt"/>
              </a:rPr>
              <a:t># </a:t>
            </a:r>
            <a:r>
              <a:rPr lang="en-CA" sz="1400" b="1" dirty="0">
                <a:highlight>
                  <a:srgbClr val="C0C0C0"/>
                </a:highlight>
                <a:ea typeface="+mn-lt"/>
                <a:cs typeface="+mn-lt"/>
              </a:rPr>
              <a:t>Explain </a:t>
            </a:r>
            <a:r>
              <a:rPr lang="en-CA" sz="1400" dirty="0">
                <a:highlight>
                  <a:srgbClr val="C0C0C0"/>
                </a:highlight>
                <a:ea typeface="+mn-lt"/>
                <a:cs typeface="+mn-lt"/>
              </a:rPr>
              <a:t>the reason the commands above are successfully printing out the value of  $K8S_COLOR as BLUE</a:t>
            </a:r>
            <a:endParaRPr lang="en-CA" sz="1400" dirty="0">
              <a:highlight>
                <a:srgbClr val="C0C0C0"/>
              </a:highligh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567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97D5-81B3-2442-B2B8-2FAFD0005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i="1"/>
              <a:t>Tell me and I forget.</a:t>
            </a:r>
            <a:br>
              <a:rPr lang="en-CA" sz="3200"/>
            </a:br>
            <a:r>
              <a:rPr lang="en-CA" sz="3200" i="1"/>
              <a:t>Teach me and I remember.</a:t>
            </a:r>
            <a:br>
              <a:rPr lang="en-CA" sz="3200"/>
            </a:br>
            <a:r>
              <a:rPr lang="en-CA" sz="3200" i="1"/>
              <a:t>Involve me and I learn.</a:t>
            </a:r>
            <a:endParaRPr lang="en-CA" sz="3200"/>
          </a:p>
          <a:p>
            <a:pPr marL="0" indent="0">
              <a:buNone/>
            </a:pPr>
            <a:endParaRPr lang="en-CA" sz="3200"/>
          </a:p>
          <a:p>
            <a:pPr marL="0" indent="0">
              <a:buNone/>
            </a:pPr>
            <a:r>
              <a:rPr lang="en-CA"/>
              <a:t>Misattributed to Benjamin Franklin</a:t>
            </a:r>
          </a:p>
          <a:p>
            <a:pPr marL="0" indent="0">
              <a:buNone/>
            </a:pPr>
            <a:r>
              <a:rPr lang="en-CA">
                <a:hlinkClick r:id="rId2"/>
              </a:rPr>
              <a:t>(Probably inspired by Chinese Confucian philosopher Xunzi)</a:t>
            </a:r>
            <a:endParaRPr lang="en-CA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99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B15F3-E68B-E945-BB83-9F1F0AD98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Docker CLI – Working with 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262B8-76AB-0745-9199-7778EE3F8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68" y="649480"/>
            <a:ext cx="3646835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1700" dirty="0">
                <a:effectLst/>
                <a:highlight>
                  <a:srgbClr val="C0C0C0"/>
                </a:highlight>
              </a:rPr>
              <a:t># Listing the images</a:t>
            </a:r>
          </a:p>
          <a:p>
            <a:pPr marL="0" indent="0">
              <a:buNone/>
            </a:pPr>
            <a:r>
              <a:rPr lang="en-CA" sz="1700" dirty="0">
                <a:effectLst/>
                <a:highlight>
                  <a:srgbClr val="C0C0C0"/>
                </a:highlight>
              </a:rPr>
              <a:t>$ docker images</a:t>
            </a:r>
            <a:endParaRPr lang="en-CA" sz="17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CA" sz="170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700" dirty="0">
                <a:effectLst/>
                <a:highlight>
                  <a:srgbClr val="C0C0C0"/>
                </a:highlight>
              </a:rPr>
              <a:t># Remove Images</a:t>
            </a:r>
            <a:endParaRPr lang="en-CA" sz="1700" dirty="0">
              <a:effectLst/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700" dirty="0">
                <a:highlight>
                  <a:srgbClr val="C0C0C0"/>
                </a:highlight>
              </a:rPr>
              <a:t>$ docker </a:t>
            </a:r>
            <a:r>
              <a:rPr lang="en-CA" sz="1700" dirty="0" err="1">
                <a:highlight>
                  <a:srgbClr val="C0C0C0"/>
                </a:highlight>
              </a:rPr>
              <a:t>rmi</a:t>
            </a:r>
            <a:r>
              <a:rPr lang="en-CA" sz="1700" dirty="0">
                <a:highlight>
                  <a:srgbClr val="C0C0C0"/>
                </a:highlight>
              </a:rPr>
              <a:t> ubuntu</a:t>
            </a:r>
            <a:endParaRPr lang="en-CA" sz="17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endParaRPr lang="en-CA" sz="1700">
              <a:effectLst/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CA" sz="1700" dirty="0">
                <a:highlight>
                  <a:srgbClr val="C0C0C0"/>
                </a:highlight>
              </a:rPr>
              <a:t># Download an image</a:t>
            </a:r>
            <a:endParaRPr lang="en-CA" sz="1700" dirty="0">
              <a:highlight>
                <a:srgbClr val="C0C0C0"/>
              </a:highlight>
              <a:cs typeface="Calibri"/>
            </a:endParaRPr>
          </a:p>
          <a:p>
            <a:pPr marL="0" indent="0">
              <a:buNone/>
            </a:pPr>
            <a:r>
              <a:rPr lang="en-CA" sz="1700" dirty="0">
                <a:highlight>
                  <a:srgbClr val="C0C0C0"/>
                </a:highlight>
              </a:rPr>
              <a:t>$ docker run nginx</a:t>
            </a:r>
          </a:p>
          <a:p>
            <a:pPr marL="0" indent="0">
              <a:buNone/>
            </a:pPr>
            <a:r>
              <a:rPr lang="en-CA" sz="1700" dirty="0">
                <a:highlight>
                  <a:srgbClr val="C0C0C0"/>
                </a:highlight>
              </a:rPr>
              <a:t>$ docker pull nginx </a:t>
            </a:r>
            <a:endParaRPr lang="en-CA" sz="1700" dirty="0">
              <a:effectLst/>
              <a:highlight>
                <a:srgbClr val="C0C0C0"/>
              </a:highlight>
              <a:cs typeface="Calibri"/>
            </a:endParaRP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835237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B8D0-C649-E847-A6E0-4ECDD5DD4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dirty="0"/>
              <a:t>Lab 1</a:t>
            </a:r>
            <a:r>
              <a:rPr lang="en-US" sz="3600" kern="1200" dirty="0">
                <a:latin typeface="+mj-lt"/>
                <a:ea typeface="+mj-ea"/>
                <a:cs typeface="+mj-cs"/>
              </a:rPr>
              <a:t> – The end</a:t>
            </a:r>
          </a:p>
        </p:txBody>
      </p:sp>
      <p:pic>
        <p:nvPicPr>
          <p:cNvPr id="7170" name="Picture 2" descr="6 quick Docker tips to make managing your containers easier | TechRepublic">
            <a:extLst>
              <a:ext uri="{FF2B5EF4-FFF2-40B4-BE49-F238E27FC236}">
                <a16:creationId xmlns:a16="http://schemas.microsoft.com/office/drawing/2014/main" id="{3485E43A-F8D7-2544-8B06-86A8B160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4463" y="1863801"/>
            <a:ext cx="5675072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85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1B24-18A6-2141-9CCC-C00BDF71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81891"/>
            <a:ext cx="2828257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Understanding Docker Images</a:t>
            </a:r>
          </a:p>
        </p:txBody>
      </p:sp>
      <p:pic>
        <p:nvPicPr>
          <p:cNvPr id="11268" name="Picture 4" descr="image">
            <a:extLst>
              <a:ext uri="{FF2B5EF4-FFF2-40B4-BE49-F238E27FC236}">
                <a16:creationId xmlns:a16="http://schemas.microsoft.com/office/drawing/2014/main" id="{F9F9CA3F-31BE-D041-BEF3-9E58238F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8220" y="1438184"/>
            <a:ext cx="5135296" cy="385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011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7C70E-A63C-DB49-BA9A-5159623D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CA" sz="4700" b="1"/>
              <a:t>What is an image?</a:t>
            </a:r>
            <a:endParaRPr lang="en-US" sz="47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A975C-2523-9C44-9AA6-39CF0B19D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en-CA" sz="1900"/>
              <a:t>Image = files + metadata</a:t>
            </a:r>
          </a:p>
          <a:p>
            <a:r>
              <a:rPr lang="en-CA" sz="1900"/>
              <a:t>These files form the root filesystem of our container.</a:t>
            </a:r>
          </a:p>
          <a:p>
            <a:r>
              <a:rPr lang="en-CA" sz="1900"/>
              <a:t>The metadata can indicate a number of things, e.g.:</a:t>
            </a:r>
          </a:p>
          <a:p>
            <a:pPr lvl="1"/>
            <a:r>
              <a:rPr lang="en-CA" sz="1900"/>
              <a:t>the author of the image</a:t>
            </a:r>
          </a:p>
          <a:p>
            <a:pPr lvl="1"/>
            <a:r>
              <a:rPr lang="en-CA" sz="1900"/>
              <a:t>the command to execute in the container when starting it</a:t>
            </a:r>
          </a:p>
          <a:p>
            <a:pPr lvl="1"/>
            <a:r>
              <a:rPr lang="en-CA" sz="1900"/>
              <a:t>environment variables to be set</a:t>
            </a:r>
          </a:p>
          <a:p>
            <a:pPr lvl="1"/>
            <a:r>
              <a:rPr lang="en-CA" sz="1900"/>
              <a:t>etc.</a:t>
            </a:r>
          </a:p>
          <a:p>
            <a:r>
              <a:rPr lang="en-CA" sz="1900"/>
              <a:t>Images are made of </a:t>
            </a:r>
            <a:r>
              <a:rPr lang="en-CA" sz="1900" i="1"/>
              <a:t>layers</a:t>
            </a:r>
            <a:r>
              <a:rPr lang="en-CA" sz="1900"/>
              <a:t>, conceptually stacked on top of each other.</a:t>
            </a:r>
          </a:p>
          <a:p>
            <a:r>
              <a:rPr lang="en-CA" sz="1900"/>
              <a:t>Each layer can add, change, and remove files and/or metadata.</a:t>
            </a:r>
          </a:p>
          <a:p>
            <a:r>
              <a:rPr lang="en-CA" sz="1900"/>
              <a:t>Images can share layers to optimize disk usage, transfer times, and memory use.</a:t>
            </a:r>
          </a:p>
          <a:p>
            <a:pPr marL="0" indent="0">
              <a:buNone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68568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B644-E185-9F0B-2948-B639EEAC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Image Layers Example for Java Web Applications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10CC8-5743-DB01-B708-2A177970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ea typeface="+mn-lt"/>
                <a:cs typeface="+mn-lt"/>
              </a:rPr>
              <a:t>Each of the following items will correspond to one layer:</a:t>
            </a:r>
            <a:endParaRPr lang="en-US" sz="14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40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1400"/>
              <a:t>CentOS base layer</a:t>
            </a:r>
          </a:p>
          <a:p>
            <a:pPr lvl="1"/>
            <a:r>
              <a:rPr lang="en-US" sz="1400"/>
              <a:t>Packages and configuration files added by our local IT</a:t>
            </a:r>
          </a:p>
          <a:p>
            <a:pPr lvl="1"/>
            <a:r>
              <a:rPr lang="en-US" sz="1400"/>
              <a:t>JRE</a:t>
            </a:r>
          </a:p>
          <a:p>
            <a:pPr lvl="1"/>
            <a:r>
              <a:rPr lang="en-US" sz="1400"/>
              <a:t>Tomcat</a:t>
            </a:r>
          </a:p>
          <a:p>
            <a:pPr lvl="1"/>
            <a:r>
              <a:rPr lang="en-US" sz="1400"/>
              <a:t>Our application's dependencies</a:t>
            </a:r>
          </a:p>
          <a:p>
            <a:pPr lvl="1"/>
            <a:r>
              <a:rPr lang="en-US" sz="1400"/>
              <a:t>Our application code and assets</a:t>
            </a:r>
          </a:p>
          <a:p>
            <a:pPr lvl="1"/>
            <a:r>
              <a:rPr lang="en-US" sz="1400"/>
              <a:t>Our application configuration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(Note: app config is generally added by orchestration facilities.)</a:t>
            </a:r>
            <a:endParaRPr lang="en-US" sz="1400">
              <a:ea typeface="Calibri"/>
              <a:cs typeface="Calibri"/>
            </a:endParaRPr>
          </a:p>
          <a:p>
            <a:endParaRPr lang="en-US" sz="1400">
              <a:ea typeface="Calibri"/>
              <a:cs typeface="Calibri"/>
            </a:endParaRPr>
          </a:p>
        </p:txBody>
      </p:sp>
      <p:pic>
        <p:nvPicPr>
          <p:cNvPr id="4" name="Picture 4" descr="Decadent chocolate layer cake">
            <a:extLst>
              <a:ext uri="{FF2B5EF4-FFF2-40B4-BE49-F238E27FC236}">
                <a16:creationId xmlns:a16="http://schemas.microsoft.com/office/drawing/2014/main" id="{9FA213C8-C93C-205E-B4EA-6BE23F1ED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3" r="29017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508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115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FBE5B-77F6-014F-9131-BE28E76CA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586822"/>
            <a:ext cx="2743200" cy="1645920"/>
          </a:xfrm>
        </p:spPr>
        <p:txBody>
          <a:bodyPr>
            <a:normAutofit/>
          </a:bodyPr>
          <a:lstStyle/>
          <a:p>
            <a:r>
              <a:rPr lang="en-CA" b="1"/>
              <a:t>Containers and Images</a:t>
            </a:r>
            <a:br>
              <a:rPr lang="en-CA" b="1"/>
            </a:br>
            <a:endParaRPr lang="en-US" sz="28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6493-2AA9-0241-8D8E-8CA1A9912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579" y="586822"/>
            <a:ext cx="4580057" cy="1645920"/>
          </a:xfrm>
        </p:spPr>
        <p:txBody>
          <a:bodyPr anchor="ctr">
            <a:normAutofit fontScale="77500" lnSpcReduction="20000"/>
          </a:bodyPr>
          <a:lstStyle/>
          <a:p>
            <a:r>
              <a:rPr lang="en-CA"/>
              <a:t>An image is a read-only filesystem.</a:t>
            </a:r>
          </a:p>
          <a:p>
            <a:r>
              <a:rPr lang="en-CA"/>
              <a:t>A container is an encapsulated set of processes,</a:t>
            </a:r>
          </a:p>
          <a:p>
            <a:r>
              <a:rPr lang="en-CA"/>
              <a:t>running in a read-write copy of that filesystem.</a:t>
            </a:r>
          </a:p>
          <a:p>
            <a:r>
              <a:rPr lang="en-CA"/>
              <a:t>To optimize container boot time, </a:t>
            </a:r>
            <a:r>
              <a:rPr lang="en-CA" i="1"/>
              <a:t>copy-on-write</a:t>
            </a:r>
            <a:r>
              <a:rPr lang="en-CA"/>
              <a:t> is used instead of regular copy.</a:t>
            </a:r>
          </a:p>
          <a:p>
            <a:r>
              <a:rPr lang="en-CA"/>
              <a:t>docker run starts a container from a given image.</a:t>
            </a:r>
          </a:p>
          <a:p>
            <a:endParaRPr lang="en-US" sz="1600"/>
          </a:p>
        </p:txBody>
      </p:sp>
      <p:pic>
        <p:nvPicPr>
          <p:cNvPr id="13314" name="Picture 2" descr="layers">
            <a:extLst>
              <a:ext uri="{FF2B5EF4-FFF2-40B4-BE49-F238E27FC236}">
                <a16:creationId xmlns:a16="http://schemas.microsoft.com/office/drawing/2014/main" id="{1D3DA428-ECD0-8043-A0AD-18EE62B84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337" y="3042711"/>
            <a:ext cx="4111132" cy="28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ayers">
            <a:extLst>
              <a:ext uri="{FF2B5EF4-FFF2-40B4-BE49-F238E27FC236}">
                <a16:creationId xmlns:a16="http://schemas.microsoft.com/office/drawing/2014/main" id="{E5D43E20-275D-AC4E-BD74-77718F72D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9085" y="3192390"/>
            <a:ext cx="4142312" cy="25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816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283AA-5072-0ACE-6329-6444ED6F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000" b="1"/>
              <a:t>Differences between containers and images</a:t>
            </a:r>
            <a:endParaRPr lang="en-US" sz="40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10200"/>
                      <a:gd name="connsiteY0" fmla="*/ 0 h 13716"/>
                      <a:gd name="connsiteX1" fmla="*/ 568071 w 5410200"/>
                      <a:gd name="connsiteY1" fmla="*/ 0 h 13716"/>
                      <a:gd name="connsiteX2" fmla="*/ 1298448 w 5410200"/>
                      <a:gd name="connsiteY2" fmla="*/ 0 h 13716"/>
                      <a:gd name="connsiteX3" fmla="*/ 1920621 w 5410200"/>
                      <a:gd name="connsiteY3" fmla="*/ 0 h 13716"/>
                      <a:gd name="connsiteX4" fmla="*/ 2488692 w 5410200"/>
                      <a:gd name="connsiteY4" fmla="*/ 0 h 13716"/>
                      <a:gd name="connsiteX5" fmla="*/ 3219069 w 5410200"/>
                      <a:gd name="connsiteY5" fmla="*/ 0 h 13716"/>
                      <a:gd name="connsiteX6" fmla="*/ 3895344 w 5410200"/>
                      <a:gd name="connsiteY6" fmla="*/ 0 h 13716"/>
                      <a:gd name="connsiteX7" fmla="*/ 4571619 w 5410200"/>
                      <a:gd name="connsiteY7" fmla="*/ 0 h 13716"/>
                      <a:gd name="connsiteX8" fmla="*/ 5410200 w 5410200"/>
                      <a:gd name="connsiteY8" fmla="*/ 0 h 13716"/>
                      <a:gd name="connsiteX9" fmla="*/ 5410200 w 5410200"/>
                      <a:gd name="connsiteY9" fmla="*/ 13716 h 13716"/>
                      <a:gd name="connsiteX10" fmla="*/ 4842129 w 5410200"/>
                      <a:gd name="connsiteY10" fmla="*/ 13716 h 13716"/>
                      <a:gd name="connsiteX11" fmla="*/ 4328160 w 5410200"/>
                      <a:gd name="connsiteY11" fmla="*/ 13716 h 13716"/>
                      <a:gd name="connsiteX12" fmla="*/ 3597783 w 5410200"/>
                      <a:gd name="connsiteY12" fmla="*/ 13716 h 13716"/>
                      <a:gd name="connsiteX13" fmla="*/ 3029712 w 5410200"/>
                      <a:gd name="connsiteY13" fmla="*/ 13716 h 13716"/>
                      <a:gd name="connsiteX14" fmla="*/ 2299335 w 5410200"/>
                      <a:gd name="connsiteY14" fmla="*/ 13716 h 13716"/>
                      <a:gd name="connsiteX15" fmla="*/ 1514856 w 5410200"/>
                      <a:gd name="connsiteY15" fmla="*/ 13716 h 13716"/>
                      <a:gd name="connsiteX16" fmla="*/ 892683 w 5410200"/>
                      <a:gd name="connsiteY16" fmla="*/ 13716 h 13716"/>
                      <a:gd name="connsiteX17" fmla="*/ 0 w 5410200"/>
                      <a:gd name="connsiteY17" fmla="*/ 13716 h 13716"/>
                      <a:gd name="connsiteX18" fmla="*/ 0 w 5410200"/>
                      <a:gd name="connsiteY1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410200" h="13716" fill="none" extrusionOk="0">
                        <a:moveTo>
                          <a:pt x="0" y="0"/>
                        </a:moveTo>
                        <a:cubicBezTo>
                          <a:pt x="163050" y="-18707"/>
                          <a:pt x="319321" y="-16364"/>
                          <a:pt x="568071" y="0"/>
                        </a:cubicBezTo>
                        <a:cubicBezTo>
                          <a:pt x="816821" y="16364"/>
                          <a:pt x="1013224" y="-7268"/>
                          <a:pt x="1298448" y="0"/>
                        </a:cubicBezTo>
                        <a:cubicBezTo>
                          <a:pt x="1583672" y="7268"/>
                          <a:pt x="1631711" y="-3367"/>
                          <a:pt x="1920621" y="0"/>
                        </a:cubicBezTo>
                        <a:cubicBezTo>
                          <a:pt x="2209531" y="3367"/>
                          <a:pt x="2364420" y="-19184"/>
                          <a:pt x="2488692" y="0"/>
                        </a:cubicBezTo>
                        <a:cubicBezTo>
                          <a:pt x="2612964" y="19184"/>
                          <a:pt x="3023298" y="-34627"/>
                          <a:pt x="3219069" y="0"/>
                        </a:cubicBezTo>
                        <a:cubicBezTo>
                          <a:pt x="3414840" y="34627"/>
                          <a:pt x="3656810" y="24043"/>
                          <a:pt x="3895344" y="0"/>
                        </a:cubicBezTo>
                        <a:cubicBezTo>
                          <a:pt x="4133879" y="-24043"/>
                          <a:pt x="4393984" y="-19577"/>
                          <a:pt x="4571619" y="0"/>
                        </a:cubicBezTo>
                        <a:cubicBezTo>
                          <a:pt x="4749255" y="19577"/>
                          <a:pt x="5179928" y="-6281"/>
                          <a:pt x="5410200" y="0"/>
                        </a:cubicBezTo>
                        <a:cubicBezTo>
                          <a:pt x="5409587" y="2854"/>
                          <a:pt x="5409791" y="9451"/>
                          <a:pt x="5410200" y="13716"/>
                        </a:cubicBezTo>
                        <a:cubicBezTo>
                          <a:pt x="5139060" y="2179"/>
                          <a:pt x="5121593" y="26463"/>
                          <a:pt x="4842129" y="13716"/>
                        </a:cubicBezTo>
                        <a:cubicBezTo>
                          <a:pt x="4562665" y="969"/>
                          <a:pt x="4448273" y="4915"/>
                          <a:pt x="4328160" y="13716"/>
                        </a:cubicBezTo>
                        <a:cubicBezTo>
                          <a:pt x="4208047" y="22517"/>
                          <a:pt x="3760936" y="17995"/>
                          <a:pt x="3597783" y="13716"/>
                        </a:cubicBezTo>
                        <a:cubicBezTo>
                          <a:pt x="3434630" y="9437"/>
                          <a:pt x="3299718" y="28641"/>
                          <a:pt x="3029712" y="13716"/>
                        </a:cubicBezTo>
                        <a:cubicBezTo>
                          <a:pt x="2759706" y="-1209"/>
                          <a:pt x="2640159" y="22822"/>
                          <a:pt x="2299335" y="13716"/>
                        </a:cubicBezTo>
                        <a:cubicBezTo>
                          <a:pt x="1958511" y="4610"/>
                          <a:pt x="1801186" y="24413"/>
                          <a:pt x="1514856" y="13716"/>
                        </a:cubicBezTo>
                        <a:cubicBezTo>
                          <a:pt x="1228526" y="3019"/>
                          <a:pt x="1063509" y="-9877"/>
                          <a:pt x="892683" y="13716"/>
                        </a:cubicBezTo>
                        <a:cubicBezTo>
                          <a:pt x="721857" y="37309"/>
                          <a:pt x="186945" y="-25469"/>
                          <a:pt x="0" y="13716"/>
                        </a:cubicBezTo>
                        <a:cubicBezTo>
                          <a:pt x="-342" y="9537"/>
                          <a:pt x="-97" y="6817"/>
                          <a:pt x="0" y="0"/>
                        </a:cubicBezTo>
                        <a:close/>
                      </a:path>
                      <a:path w="5410200" h="13716" stroke="0" extrusionOk="0">
                        <a:moveTo>
                          <a:pt x="0" y="0"/>
                        </a:moveTo>
                        <a:cubicBezTo>
                          <a:pt x="285096" y="-4925"/>
                          <a:pt x="376456" y="22268"/>
                          <a:pt x="622173" y="0"/>
                        </a:cubicBezTo>
                        <a:cubicBezTo>
                          <a:pt x="867890" y="-22268"/>
                          <a:pt x="1031392" y="7228"/>
                          <a:pt x="1136142" y="0"/>
                        </a:cubicBezTo>
                        <a:cubicBezTo>
                          <a:pt x="1240892" y="-7228"/>
                          <a:pt x="1561853" y="9877"/>
                          <a:pt x="1920621" y="0"/>
                        </a:cubicBezTo>
                        <a:cubicBezTo>
                          <a:pt x="2279389" y="-9877"/>
                          <a:pt x="2367255" y="19546"/>
                          <a:pt x="2542794" y="0"/>
                        </a:cubicBezTo>
                        <a:cubicBezTo>
                          <a:pt x="2718333" y="-19546"/>
                          <a:pt x="2866732" y="-22226"/>
                          <a:pt x="3164967" y="0"/>
                        </a:cubicBezTo>
                        <a:cubicBezTo>
                          <a:pt x="3463202" y="22226"/>
                          <a:pt x="3568055" y="-2765"/>
                          <a:pt x="3949446" y="0"/>
                        </a:cubicBezTo>
                        <a:cubicBezTo>
                          <a:pt x="4330837" y="2765"/>
                          <a:pt x="4287895" y="10557"/>
                          <a:pt x="4517517" y="0"/>
                        </a:cubicBezTo>
                        <a:cubicBezTo>
                          <a:pt x="4747139" y="-10557"/>
                          <a:pt x="5149588" y="8716"/>
                          <a:pt x="5410200" y="0"/>
                        </a:cubicBezTo>
                        <a:cubicBezTo>
                          <a:pt x="5410660" y="2787"/>
                          <a:pt x="5410166" y="9748"/>
                          <a:pt x="5410200" y="13716"/>
                        </a:cubicBezTo>
                        <a:cubicBezTo>
                          <a:pt x="5163327" y="36922"/>
                          <a:pt x="5008749" y="6121"/>
                          <a:pt x="4842129" y="13716"/>
                        </a:cubicBezTo>
                        <a:cubicBezTo>
                          <a:pt x="4675509" y="21311"/>
                          <a:pt x="4433401" y="-5187"/>
                          <a:pt x="4165854" y="13716"/>
                        </a:cubicBezTo>
                        <a:cubicBezTo>
                          <a:pt x="3898308" y="32619"/>
                          <a:pt x="3809032" y="-13282"/>
                          <a:pt x="3543681" y="13716"/>
                        </a:cubicBezTo>
                        <a:cubicBezTo>
                          <a:pt x="3278330" y="40714"/>
                          <a:pt x="3073876" y="-20489"/>
                          <a:pt x="2759202" y="13716"/>
                        </a:cubicBezTo>
                        <a:cubicBezTo>
                          <a:pt x="2444528" y="47921"/>
                          <a:pt x="2204144" y="-1200"/>
                          <a:pt x="1974723" y="13716"/>
                        </a:cubicBezTo>
                        <a:cubicBezTo>
                          <a:pt x="1745302" y="28632"/>
                          <a:pt x="1602335" y="26918"/>
                          <a:pt x="1406652" y="13716"/>
                        </a:cubicBezTo>
                        <a:cubicBezTo>
                          <a:pt x="1210969" y="514"/>
                          <a:pt x="923948" y="-1411"/>
                          <a:pt x="730377" y="13716"/>
                        </a:cubicBezTo>
                        <a:cubicBezTo>
                          <a:pt x="536806" y="28843"/>
                          <a:pt x="336496" y="-4713"/>
                          <a:pt x="0" y="13716"/>
                        </a:cubicBezTo>
                        <a:cubicBezTo>
                          <a:pt x="-535" y="9547"/>
                          <a:pt x="488" y="451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28C49F2-24A4-90EA-72A9-7A0CF8693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90924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0238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52E1-BA01-A2CB-B713-F03C38B3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2629122" cy="1622321"/>
          </a:xfrm>
        </p:spPr>
        <p:txBody>
          <a:bodyPr>
            <a:normAutofit/>
          </a:bodyPr>
          <a:lstStyle/>
          <a:p>
            <a:r>
              <a:rPr lang="en-US" sz="2600">
                <a:ea typeface="Calibri Light"/>
                <a:cs typeface="Calibri Light"/>
              </a:rPr>
              <a:t>Docker Images Are Immutable. So how can we change them?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7B205-6998-4084-DBF9-07EAF35FC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2438400"/>
            <a:ext cx="2629120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We don't.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r>
              <a:rPr lang="en-US" sz="1700">
                <a:ea typeface="+mn-lt"/>
                <a:cs typeface="+mn-lt"/>
              </a:rPr>
              <a:t>We create a new container from that image.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Then we make changes to that container.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When we are satisfied with those changes, we transform them into a new layer.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A new image is created by stacking the new layer on top of the old image.</a:t>
            </a:r>
            <a:endParaRPr lang="en-US" sz="1700"/>
          </a:p>
          <a:p>
            <a:pPr marL="0" indent="0">
              <a:buNone/>
            </a:pPr>
            <a:endParaRPr lang="en-US" sz="1700">
              <a:ea typeface="Calibri"/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557784"/>
            <a:ext cx="4938073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30B88C2-186E-C6AE-FB8A-0CF79C95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96" y="1976288"/>
            <a:ext cx="4514498" cy="29021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0195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6B96F-F0E5-1EA6-D11D-3DFE789E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Images Namespaces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A3CBA11-D027-8858-764B-48E0883DD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There are three namespaces: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Official images- gated by Docker Inc, authored and maintained by third parties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e.g. ubuntu, busybox …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User (and organizations) images for DockerHub users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e.g. igeiman/exampleapp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Self-hosted images – not hosted in DockerHub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e.g. registry.example.com:5000/my-private/image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8870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5373-E776-8D6E-591F-9A51386D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ea typeface="+mj-lt"/>
                <a:cs typeface="+mj-lt"/>
              </a:rPr>
              <a:t>Docker File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DDE2FE-9D7A-F37B-0AA8-FEBBE6A7CC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9270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7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A5CF6-B70B-DF42-9EC8-D33D71E2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177" y="530578"/>
            <a:ext cx="3578384" cy="1160110"/>
          </a:xfrm>
        </p:spPr>
        <p:txBody>
          <a:bodyPr>
            <a:normAutofit/>
          </a:bodyPr>
          <a:lstStyle/>
          <a:p>
            <a:r>
              <a:rPr lang="en-US"/>
              <a:t>Why Containers?</a:t>
            </a:r>
          </a:p>
        </p:txBody>
      </p:sp>
      <p:pic>
        <p:nvPicPr>
          <p:cNvPr id="4" name="Picture 4" descr="Docker Introduction For Beginners [New &amp; Updated] - KodeKloud">
            <a:extLst>
              <a:ext uri="{FF2B5EF4-FFF2-40B4-BE49-F238E27FC236}">
                <a16:creationId xmlns:a16="http://schemas.microsoft.com/office/drawing/2014/main" id="{07065840-E628-1747-BE17-799613F24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49" y="2072009"/>
            <a:ext cx="4080146" cy="2601092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Arc 7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6164896" y="3712762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9DD7-7530-A842-90D7-939C65790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177" y="1825625"/>
            <a:ext cx="3578384" cy="4388908"/>
          </a:xfrm>
        </p:spPr>
        <p:txBody>
          <a:bodyPr>
            <a:normAutofit/>
          </a:bodyPr>
          <a:lstStyle/>
          <a:p>
            <a:r>
              <a:rPr lang="en-CA"/>
              <a:t>The software industry has changed</a:t>
            </a:r>
          </a:p>
          <a:p>
            <a:r>
              <a:rPr lang="en-CA"/>
              <a:t>Before:</a:t>
            </a:r>
          </a:p>
          <a:p>
            <a:pPr lvl="1"/>
            <a:r>
              <a:rPr lang="en-CA"/>
              <a:t>monolithic applications</a:t>
            </a:r>
          </a:p>
          <a:p>
            <a:pPr lvl="1"/>
            <a:r>
              <a:rPr lang="en-CA"/>
              <a:t>long development cycles</a:t>
            </a:r>
          </a:p>
          <a:p>
            <a:pPr lvl="1"/>
            <a:r>
              <a:rPr lang="en-CA"/>
              <a:t>single environment</a:t>
            </a:r>
          </a:p>
          <a:p>
            <a:pPr lvl="1"/>
            <a:r>
              <a:rPr lang="en-CA"/>
              <a:t>slowly scaling up</a:t>
            </a:r>
          </a:p>
          <a:p>
            <a:r>
              <a:rPr lang="en-CA"/>
              <a:t>Now:</a:t>
            </a:r>
          </a:p>
          <a:p>
            <a:pPr lvl="1"/>
            <a:r>
              <a:rPr lang="en-CA"/>
              <a:t>decoupled services</a:t>
            </a:r>
          </a:p>
          <a:p>
            <a:pPr lvl="1"/>
            <a:r>
              <a:rPr lang="en-CA"/>
              <a:t>fast, iterative improvements</a:t>
            </a:r>
          </a:p>
          <a:p>
            <a:pPr lvl="1"/>
            <a:r>
              <a:rPr lang="en-CA"/>
              <a:t>multiple environments</a:t>
            </a:r>
          </a:p>
          <a:p>
            <a:pPr lvl="1"/>
            <a:r>
              <a:rPr lang="en-CA"/>
              <a:t>quickly scaling out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9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 323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287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Title 2"/>
          <p:cNvSpPr txBox="1">
            <a:spLocks noGrp="1"/>
          </p:cNvSpPr>
          <p:nvPr>
            <p:ph type="title"/>
          </p:nvPr>
        </p:nvSpPr>
        <p:spPr>
          <a:xfrm>
            <a:off x="628650" y="1412488"/>
            <a:ext cx="2174391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Docker File: Example</a:t>
            </a:r>
          </a:p>
        </p:txBody>
      </p:sp>
      <p:sp>
        <p:nvSpPr>
          <p:cNvPr id="306" name="Text Placeholder 1"/>
          <p:cNvSpPr txBox="1">
            <a:spLocks noGrp="1"/>
          </p:cNvSpPr>
          <p:nvPr>
            <p:ph idx="1"/>
          </p:nvPr>
        </p:nvSpPr>
        <p:spPr>
          <a:xfrm>
            <a:off x="3285641" y="1412489"/>
            <a:ext cx="2570462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/>
              <a:t># Each instruction in this file generates a new layer that gets pushed to your local image cache</a:t>
            </a:r>
            <a:endParaRPr lang="en-US" sz="1600" b="1" dirty="0"/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/>
              <a:t># Lines </a:t>
            </a:r>
            <a:r>
              <a:rPr lang="en-US" sz="900" b="1" dirty="0" err="1"/>
              <a:t>preceeded</a:t>
            </a:r>
            <a:r>
              <a:rPr lang="en-US" sz="900" b="1" dirty="0"/>
              <a:t> by # are regarded as comments and ignored</a:t>
            </a:r>
            <a:endParaRPr lang="en-US" sz="900" b="1" dirty="0"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endParaRPr lang="en-US" sz="900" b="1" dirty="0">
              <a:solidFill>
                <a:srgbClr val="000000"/>
              </a:solidFill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/>
              <a:t># The line below states we will base our new image on the Latest Official Ubuntu </a:t>
            </a:r>
            <a:endParaRPr lang="en-US" sz="900" b="1" dirty="0"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>
                <a:solidFill>
                  <a:srgbClr val="000000"/>
                </a:solidFill>
              </a:rPr>
              <a:t>FROM </a:t>
            </a:r>
            <a:r>
              <a:rPr lang="en-US" sz="900" b="1" dirty="0" err="1">
                <a:solidFill>
                  <a:srgbClr val="000000"/>
                </a:solidFill>
              </a:rPr>
              <a:t>ubuntu:latest</a:t>
            </a:r>
            <a:endParaRPr lang="en-US" sz="900" b="1" dirty="0">
              <a:solidFill>
                <a:srgbClr val="000000"/>
              </a:solidFill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/>
              <a:t># Identify the maintainer of an image</a:t>
            </a:r>
            <a:endParaRPr lang="en-US" sz="900" b="1" dirty="0"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>
                <a:solidFill>
                  <a:srgbClr val="000000"/>
                </a:solidFill>
              </a:rPr>
              <a:t>LABEL </a:t>
            </a:r>
            <a:r>
              <a:rPr lang="en-US" sz="900" b="1" u="sng" dirty="0">
                <a:solidFill>
                  <a:srgbClr val="000000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maintainer="myname@somecompany.com</a:t>
            </a:r>
            <a:r>
              <a:rPr lang="en-US" sz="900" b="1" dirty="0">
                <a:solidFill>
                  <a:srgbClr val="000000"/>
                </a:solidFill>
              </a:rPr>
              <a:t>"</a:t>
            </a:r>
            <a:endParaRPr lang="en-US" sz="900" b="1" dirty="0">
              <a:solidFill>
                <a:srgbClr val="000000"/>
              </a:solidFill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/>
              <a:t># Update the image to the latest packages</a:t>
            </a:r>
            <a:endParaRPr lang="en-US" sz="900" b="1" dirty="0"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>
                <a:solidFill>
                  <a:srgbClr val="000000"/>
                </a:solidFill>
              </a:rPr>
              <a:t>RUN apt-get update &amp;&amp; apt-get upgrade -y</a:t>
            </a:r>
            <a:endParaRPr lang="en-US" sz="900" b="1" dirty="0">
              <a:solidFill>
                <a:srgbClr val="000000"/>
              </a:solidFill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/>
              <a:t># Install NGINX to test.</a:t>
            </a:r>
            <a:endParaRPr lang="en-US" sz="900" b="1" dirty="0"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>
                <a:solidFill>
                  <a:srgbClr val="000000"/>
                </a:solidFill>
              </a:rPr>
              <a:t>RUN apt-get install nginx -y</a:t>
            </a:r>
            <a:endParaRPr lang="en-US" sz="900" b="1" dirty="0">
              <a:solidFill>
                <a:srgbClr val="000000"/>
              </a:solidFill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/>
              <a:t># Expose port 80</a:t>
            </a:r>
            <a:endParaRPr lang="en-US" sz="900" b="1" dirty="0"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>
                <a:solidFill>
                  <a:srgbClr val="000000"/>
                </a:solidFill>
              </a:rPr>
              <a:t>EXPOSE 80</a:t>
            </a:r>
            <a:endParaRPr lang="en-US" sz="900" b="1" dirty="0">
              <a:solidFill>
                <a:srgbClr val="000000"/>
              </a:solidFill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/>
              <a:t># Last is the actual command to start up NGINX within our Container</a:t>
            </a:r>
            <a:endParaRPr lang="en-US" sz="900" b="1" dirty="0">
              <a:cs typeface="Calibri"/>
            </a:endParaRPr>
          </a:p>
          <a:p>
            <a:pPr marL="0" indent="-228600" defTabSz="914400">
              <a:defRPr sz="1600">
                <a:solidFill>
                  <a:srgbClr val="808080"/>
                </a:solidFill>
              </a:defRPr>
            </a:pPr>
            <a:r>
              <a:rPr lang="en-US" sz="900" b="1" dirty="0">
                <a:solidFill>
                  <a:srgbClr val="000000"/>
                </a:solidFill>
              </a:rPr>
              <a:t>CMD ["nginx", "-g", "daemon off;"]</a:t>
            </a:r>
            <a:endParaRPr lang="en-US" dirty="0"/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403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BEA341-7242-A141-B38D-A183CA5CD486}"/>
              </a:ext>
            </a:extLst>
          </p:cNvPr>
          <p:cNvSpPr txBox="1"/>
          <p:nvPr/>
        </p:nvSpPr>
        <p:spPr>
          <a:xfrm>
            <a:off x="6338703" y="1412489"/>
            <a:ext cx="2398275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highlight>
                  <a:srgbClr val="C0C0C0"/>
                </a:highlight>
              </a:rPr>
              <a:t>$ docker build </a:t>
            </a:r>
            <a:r>
              <a:rPr lang="en-US" sz="1700" b="1"/>
              <a:t>(used 99% of the time)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Performs a repeatable build sequence.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This is the preferred method!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Images can be stored on your Docker host or in docker registry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highlight>
                  <a:srgbClr val="C0C0C0"/>
                </a:highlight>
              </a:rPr>
              <a:t># Adding tags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highlight>
                  <a:srgbClr val="C0C0C0"/>
                </a:highlight>
              </a:rPr>
              <a:t>$ docker tag &lt;image id&gt; nginx</a:t>
            </a:r>
          </a:p>
        </p:txBody>
      </p:sp>
    </p:spTree>
    <p:extLst>
      <p:ext uri="{BB962C8B-B14F-4D97-AF65-F5344CB8AC3E}">
        <p14:creationId xmlns:p14="http://schemas.microsoft.com/office/powerpoint/2010/main" val="1203556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4865E-F355-3FE6-34D8-F8502A16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/>
              <a:t>Dockerfile usage summary</a:t>
            </a:r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5F59E-7191-146D-DF39-075A23C89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>
                <a:highlight>
                  <a:srgbClr val="808080"/>
                </a:highlight>
                <a:ea typeface="+mn-lt"/>
                <a:cs typeface="+mn-lt"/>
              </a:rPr>
              <a:t>Dockerfile</a:t>
            </a:r>
            <a:r>
              <a:rPr lang="en-US">
                <a:highlight>
                  <a:srgbClr val="808080"/>
                </a:highlight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instructions are executed in order.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Each instruction creates a new layer in the image.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Docker maintains a cache with the layers of previous builds.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When there are no changes in the instructions and files making a layer, the builder re-uses the cached layer, without executing the instruction for that layer.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The </a:t>
            </a:r>
            <a:r>
              <a:rPr lang="en-US">
                <a:highlight>
                  <a:srgbClr val="808080"/>
                </a:highlight>
                <a:ea typeface="+mn-lt"/>
                <a:cs typeface="+mn-lt"/>
              </a:rPr>
              <a:t>FROM </a:t>
            </a:r>
            <a:r>
              <a:rPr lang="en-US">
                <a:ea typeface="+mn-lt"/>
                <a:cs typeface="+mn-lt"/>
              </a:rPr>
              <a:t>instruction MUST be the first non-comment instruction.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Lines starting with # are treated as comments.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Some instructions (like </a:t>
            </a:r>
            <a:r>
              <a:rPr lang="en-US">
                <a:highlight>
                  <a:srgbClr val="808080"/>
                </a:highlight>
                <a:ea typeface="+mn-lt"/>
                <a:cs typeface="+mn-lt"/>
              </a:rPr>
              <a:t>CMD </a:t>
            </a:r>
            <a:r>
              <a:rPr lang="en-US">
                <a:ea typeface="+mn-lt"/>
                <a:cs typeface="+mn-lt"/>
              </a:rPr>
              <a:t>or </a:t>
            </a:r>
            <a:r>
              <a:rPr lang="en-US">
                <a:highlight>
                  <a:srgbClr val="808080"/>
                </a:highlight>
                <a:ea typeface="+mn-lt"/>
                <a:cs typeface="+mn-lt"/>
              </a:rPr>
              <a:t>ENTRYPOINT</a:t>
            </a:r>
            <a:r>
              <a:rPr lang="en-US">
                <a:ea typeface="+mn-lt"/>
                <a:cs typeface="+mn-lt"/>
              </a:rPr>
              <a:t>) update a piece of metadata.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(As a result, each call to these instructions makes the previous one useless.)</a:t>
            </a:r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4021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ADAFF-DA57-2F57-E5CD-190021FD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pPr algn="ctr"/>
            <a:r>
              <a:rPr lang="en-US" sz="4500" b="1"/>
              <a:t>The RUN instruction</a:t>
            </a:r>
            <a:endParaRPr lang="en-US" sz="45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B6FD73-8D78-8357-6ABA-CD8434A1A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91638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478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1676C-4576-DB42-B6EE-33E96294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CA" b="1"/>
              <a:t>Deployment becomes very complex</a:t>
            </a:r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C45D-D9E7-4845-98C5-106152347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CA"/>
              <a:t>Many different stacks:</a:t>
            </a:r>
          </a:p>
          <a:p>
            <a:pPr lvl="1"/>
            <a:r>
              <a:rPr lang="en-CA"/>
              <a:t>languages</a:t>
            </a:r>
          </a:p>
          <a:p>
            <a:pPr lvl="1"/>
            <a:r>
              <a:rPr lang="en-CA"/>
              <a:t>frameworks</a:t>
            </a:r>
          </a:p>
          <a:p>
            <a:pPr lvl="1"/>
            <a:r>
              <a:rPr lang="en-CA"/>
              <a:t>databases</a:t>
            </a:r>
          </a:p>
          <a:p>
            <a:r>
              <a:rPr lang="en-CA"/>
              <a:t>Many different targets:</a:t>
            </a:r>
          </a:p>
          <a:p>
            <a:pPr lvl="1"/>
            <a:r>
              <a:rPr lang="en-CA"/>
              <a:t>individual development environments</a:t>
            </a:r>
          </a:p>
          <a:p>
            <a:pPr lvl="1"/>
            <a:r>
              <a:rPr lang="en-CA"/>
              <a:t>pre-production, QA, staging...</a:t>
            </a:r>
          </a:p>
          <a:p>
            <a:pPr lvl="1"/>
            <a:r>
              <a:rPr lang="en-CA"/>
              <a:t>production: on prem, cloud, hybrid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94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676C-4576-DB42-B6EE-33E96294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Deployment Problem</a:t>
            </a:r>
            <a:endParaRPr lang="en-US" sz="4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problem">
            <a:extLst>
              <a:ext uri="{FF2B5EF4-FFF2-40B4-BE49-F238E27FC236}">
                <a16:creationId xmlns:a16="http://schemas.microsoft.com/office/drawing/2014/main" id="{19958415-1D56-9A42-B542-87B1C9248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082925"/>
            <a:ext cx="7886699" cy="400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48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97B3E-CDE4-2E48-AEC5-0CFEAA1D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57200"/>
            <a:ext cx="818223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400" b="1"/>
              <a:t>The parallel with the shipping industry</a:t>
            </a:r>
            <a:endParaRPr lang="en-US" sz="4400"/>
          </a:p>
        </p:txBody>
      </p:sp>
      <p:sp>
        <p:nvSpPr>
          <p:cNvPr id="9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850683"/>
            <a:ext cx="2468880" cy="18288"/>
          </a:xfrm>
          <a:custGeom>
            <a:avLst/>
            <a:gdLst>
              <a:gd name="connsiteX0" fmla="*/ 0 w 2468880"/>
              <a:gd name="connsiteY0" fmla="*/ 0 h 18288"/>
              <a:gd name="connsiteX1" fmla="*/ 592531 w 2468880"/>
              <a:gd name="connsiteY1" fmla="*/ 0 h 18288"/>
              <a:gd name="connsiteX2" fmla="*/ 1160374 w 2468880"/>
              <a:gd name="connsiteY2" fmla="*/ 0 h 18288"/>
              <a:gd name="connsiteX3" fmla="*/ 1728216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02282 w 2468880"/>
              <a:gd name="connsiteY6" fmla="*/ 18288 h 18288"/>
              <a:gd name="connsiteX7" fmla="*/ 1209751 w 2468880"/>
              <a:gd name="connsiteY7" fmla="*/ 18288 h 18288"/>
              <a:gd name="connsiteX8" fmla="*/ 641909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  <a:gd name="connsiteX0" fmla="*/ 0 w 2468880"/>
              <a:gd name="connsiteY0" fmla="*/ 0 h 18288"/>
              <a:gd name="connsiteX1" fmla="*/ 567842 w 2468880"/>
              <a:gd name="connsiteY1" fmla="*/ 0 h 18288"/>
              <a:gd name="connsiteX2" fmla="*/ 1234440 w 2468880"/>
              <a:gd name="connsiteY2" fmla="*/ 0 h 18288"/>
              <a:gd name="connsiteX3" fmla="*/ 1777594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76349 w 2468880"/>
              <a:gd name="connsiteY6" fmla="*/ 18288 h 18288"/>
              <a:gd name="connsiteX7" fmla="*/ 1209751 w 2468880"/>
              <a:gd name="connsiteY7" fmla="*/ 18288 h 18288"/>
              <a:gd name="connsiteX8" fmla="*/ 617220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8288" fill="none" extrusionOk="0">
                <a:moveTo>
                  <a:pt x="0" y="0"/>
                </a:moveTo>
                <a:cubicBezTo>
                  <a:pt x="172691" y="-12357"/>
                  <a:pt x="387089" y="31321"/>
                  <a:pt x="592531" y="0"/>
                </a:cubicBezTo>
                <a:cubicBezTo>
                  <a:pt x="767979" y="-23244"/>
                  <a:pt x="871733" y="8472"/>
                  <a:pt x="1160374" y="0"/>
                </a:cubicBezTo>
                <a:cubicBezTo>
                  <a:pt x="1449601" y="-3911"/>
                  <a:pt x="1607266" y="19376"/>
                  <a:pt x="1728216" y="0"/>
                </a:cubicBezTo>
                <a:cubicBezTo>
                  <a:pt x="1818829" y="-58888"/>
                  <a:pt x="2275430" y="-9413"/>
                  <a:pt x="2468880" y="0"/>
                </a:cubicBezTo>
                <a:cubicBezTo>
                  <a:pt x="2467145" y="5314"/>
                  <a:pt x="2470816" y="12013"/>
                  <a:pt x="2468880" y="18288"/>
                </a:cubicBezTo>
                <a:cubicBezTo>
                  <a:pt x="2232442" y="-3319"/>
                  <a:pt x="2078773" y="23053"/>
                  <a:pt x="1802282" y="18288"/>
                </a:cubicBezTo>
                <a:cubicBezTo>
                  <a:pt x="1540683" y="32618"/>
                  <a:pt x="1384233" y="17358"/>
                  <a:pt x="1209751" y="18288"/>
                </a:cubicBezTo>
                <a:cubicBezTo>
                  <a:pt x="1038679" y="-28357"/>
                  <a:pt x="820616" y="4958"/>
                  <a:pt x="641909" y="18288"/>
                </a:cubicBezTo>
                <a:cubicBezTo>
                  <a:pt x="423595" y="12488"/>
                  <a:pt x="155068" y="41456"/>
                  <a:pt x="0" y="18288"/>
                </a:cubicBezTo>
                <a:cubicBezTo>
                  <a:pt x="898" y="13406"/>
                  <a:pt x="19" y="4120"/>
                  <a:pt x="0" y="0"/>
                </a:cubicBezTo>
                <a:close/>
              </a:path>
              <a:path w="2468880" h="18288" stroke="0" extrusionOk="0">
                <a:moveTo>
                  <a:pt x="0" y="0"/>
                </a:moveTo>
                <a:cubicBezTo>
                  <a:pt x="201127" y="34474"/>
                  <a:pt x="321325" y="11273"/>
                  <a:pt x="567842" y="0"/>
                </a:cubicBezTo>
                <a:cubicBezTo>
                  <a:pt x="816255" y="-37660"/>
                  <a:pt x="940209" y="-838"/>
                  <a:pt x="1234440" y="0"/>
                </a:cubicBezTo>
                <a:cubicBezTo>
                  <a:pt x="1509789" y="16874"/>
                  <a:pt x="1664509" y="5689"/>
                  <a:pt x="1777594" y="0"/>
                </a:cubicBezTo>
                <a:cubicBezTo>
                  <a:pt x="1845726" y="-6548"/>
                  <a:pt x="2193196" y="19370"/>
                  <a:pt x="2468880" y="0"/>
                </a:cubicBezTo>
                <a:cubicBezTo>
                  <a:pt x="2468174" y="8377"/>
                  <a:pt x="2470272" y="13210"/>
                  <a:pt x="2468880" y="18288"/>
                </a:cubicBezTo>
                <a:cubicBezTo>
                  <a:pt x="2271382" y="44380"/>
                  <a:pt x="1978656" y="31741"/>
                  <a:pt x="1876349" y="18288"/>
                </a:cubicBezTo>
                <a:cubicBezTo>
                  <a:pt x="1751977" y="-6016"/>
                  <a:pt x="1388067" y="3222"/>
                  <a:pt x="1209751" y="18288"/>
                </a:cubicBezTo>
                <a:cubicBezTo>
                  <a:pt x="1065802" y="31061"/>
                  <a:pt x="753821" y="-1004"/>
                  <a:pt x="617220" y="18288"/>
                </a:cubicBezTo>
                <a:cubicBezTo>
                  <a:pt x="481425" y="28412"/>
                  <a:pt x="248319" y="-391"/>
                  <a:pt x="0" y="18288"/>
                </a:cubicBezTo>
                <a:cubicBezTo>
                  <a:pt x="-445" y="10205"/>
                  <a:pt x="-140" y="6087"/>
                  <a:pt x="0" y="0"/>
                </a:cubicBezTo>
                <a:close/>
              </a:path>
              <a:path w="2468880" h="18288" fill="none" stroke="0" extrusionOk="0">
                <a:moveTo>
                  <a:pt x="0" y="0"/>
                </a:moveTo>
                <a:cubicBezTo>
                  <a:pt x="191987" y="-31891"/>
                  <a:pt x="414837" y="25678"/>
                  <a:pt x="592531" y="0"/>
                </a:cubicBezTo>
                <a:cubicBezTo>
                  <a:pt x="785000" y="-43603"/>
                  <a:pt x="868560" y="12415"/>
                  <a:pt x="1160374" y="0"/>
                </a:cubicBezTo>
                <a:cubicBezTo>
                  <a:pt x="1441409" y="-18672"/>
                  <a:pt x="1600372" y="47113"/>
                  <a:pt x="1728216" y="0"/>
                </a:cubicBezTo>
                <a:cubicBezTo>
                  <a:pt x="1847110" y="23792"/>
                  <a:pt x="2233557" y="23802"/>
                  <a:pt x="2468880" y="0"/>
                </a:cubicBezTo>
                <a:cubicBezTo>
                  <a:pt x="2467752" y="4917"/>
                  <a:pt x="2468978" y="13565"/>
                  <a:pt x="2468880" y="18288"/>
                </a:cubicBezTo>
                <a:cubicBezTo>
                  <a:pt x="2265563" y="-17971"/>
                  <a:pt x="2033349" y="16262"/>
                  <a:pt x="1802282" y="18288"/>
                </a:cubicBezTo>
                <a:cubicBezTo>
                  <a:pt x="1512355" y="31573"/>
                  <a:pt x="1367809" y="29302"/>
                  <a:pt x="1209751" y="18288"/>
                </a:cubicBezTo>
                <a:cubicBezTo>
                  <a:pt x="1060405" y="26129"/>
                  <a:pt x="875661" y="10838"/>
                  <a:pt x="641909" y="18288"/>
                </a:cubicBezTo>
                <a:cubicBezTo>
                  <a:pt x="461670" y="14581"/>
                  <a:pt x="162829" y="18463"/>
                  <a:pt x="0" y="18288"/>
                </a:cubicBezTo>
                <a:cubicBezTo>
                  <a:pt x="913" y="12991"/>
                  <a:pt x="-1021" y="455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468880"/>
                      <a:gd name="connsiteY0" fmla="*/ 0 h 18288"/>
                      <a:gd name="connsiteX1" fmla="*/ 592531 w 2468880"/>
                      <a:gd name="connsiteY1" fmla="*/ 0 h 18288"/>
                      <a:gd name="connsiteX2" fmla="*/ 1160374 w 2468880"/>
                      <a:gd name="connsiteY2" fmla="*/ 0 h 18288"/>
                      <a:gd name="connsiteX3" fmla="*/ 1728216 w 2468880"/>
                      <a:gd name="connsiteY3" fmla="*/ 0 h 18288"/>
                      <a:gd name="connsiteX4" fmla="*/ 2468880 w 2468880"/>
                      <a:gd name="connsiteY4" fmla="*/ 0 h 18288"/>
                      <a:gd name="connsiteX5" fmla="*/ 2468880 w 2468880"/>
                      <a:gd name="connsiteY5" fmla="*/ 18288 h 18288"/>
                      <a:gd name="connsiteX6" fmla="*/ 1802282 w 2468880"/>
                      <a:gd name="connsiteY6" fmla="*/ 18288 h 18288"/>
                      <a:gd name="connsiteX7" fmla="*/ 1209751 w 2468880"/>
                      <a:gd name="connsiteY7" fmla="*/ 18288 h 18288"/>
                      <a:gd name="connsiteX8" fmla="*/ 641909 w 2468880"/>
                      <a:gd name="connsiteY8" fmla="*/ 18288 h 18288"/>
                      <a:gd name="connsiteX9" fmla="*/ 0 w 2468880"/>
                      <a:gd name="connsiteY9" fmla="*/ 18288 h 18288"/>
                      <a:gd name="connsiteX10" fmla="*/ 0 w 246888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68880" h="18288" fill="none" extrusionOk="0">
                        <a:moveTo>
                          <a:pt x="0" y="0"/>
                        </a:moveTo>
                        <a:cubicBezTo>
                          <a:pt x="171523" y="-1510"/>
                          <a:pt x="416079" y="20036"/>
                          <a:pt x="592531" y="0"/>
                        </a:cubicBezTo>
                        <a:cubicBezTo>
                          <a:pt x="768983" y="-20036"/>
                          <a:pt x="878305" y="13110"/>
                          <a:pt x="1160374" y="0"/>
                        </a:cubicBezTo>
                        <a:cubicBezTo>
                          <a:pt x="1442443" y="-13110"/>
                          <a:pt x="1612108" y="24695"/>
                          <a:pt x="1728216" y="0"/>
                        </a:cubicBezTo>
                        <a:cubicBezTo>
                          <a:pt x="1844324" y="-24695"/>
                          <a:pt x="2271040" y="20667"/>
                          <a:pt x="2468880" y="0"/>
                        </a:cubicBezTo>
                        <a:cubicBezTo>
                          <a:pt x="2468302" y="4771"/>
                          <a:pt x="2469633" y="12323"/>
                          <a:pt x="2468880" y="18288"/>
                        </a:cubicBezTo>
                        <a:cubicBezTo>
                          <a:pt x="2229297" y="-14659"/>
                          <a:pt x="2066775" y="30253"/>
                          <a:pt x="1802282" y="18288"/>
                        </a:cubicBezTo>
                        <a:cubicBezTo>
                          <a:pt x="1537789" y="6323"/>
                          <a:pt x="1379930" y="22266"/>
                          <a:pt x="1209751" y="18288"/>
                        </a:cubicBezTo>
                        <a:cubicBezTo>
                          <a:pt x="1039572" y="14310"/>
                          <a:pt x="837025" y="12850"/>
                          <a:pt x="641909" y="18288"/>
                        </a:cubicBezTo>
                        <a:cubicBezTo>
                          <a:pt x="446793" y="23726"/>
                          <a:pt x="170561" y="18472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468880" h="18288" stroke="0" extrusionOk="0">
                        <a:moveTo>
                          <a:pt x="0" y="0"/>
                        </a:moveTo>
                        <a:cubicBezTo>
                          <a:pt x="190931" y="24910"/>
                          <a:pt x="333688" y="11559"/>
                          <a:pt x="567842" y="0"/>
                        </a:cubicBezTo>
                        <a:cubicBezTo>
                          <a:pt x="801996" y="-11559"/>
                          <a:pt x="939971" y="-5677"/>
                          <a:pt x="1234440" y="0"/>
                        </a:cubicBezTo>
                        <a:cubicBezTo>
                          <a:pt x="1528909" y="5677"/>
                          <a:pt x="1658539" y="5184"/>
                          <a:pt x="1777594" y="0"/>
                        </a:cubicBezTo>
                        <a:cubicBezTo>
                          <a:pt x="1896649" y="-5184"/>
                          <a:pt x="2186164" y="23915"/>
                          <a:pt x="2468880" y="0"/>
                        </a:cubicBezTo>
                        <a:cubicBezTo>
                          <a:pt x="2468266" y="8857"/>
                          <a:pt x="2469384" y="13619"/>
                          <a:pt x="2468880" y="18288"/>
                        </a:cubicBezTo>
                        <a:cubicBezTo>
                          <a:pt x="2271330" y="36599"/>
                          <a:pt x="2001027" y="31554"/>
                          <a:pt x="1876349" y="18288"/>
                        </a:cubicBezTo>
                        <a:cubicBezTo>
                          <a:pt x="1751671" y="5022"/>
                          <a:pt x="1364652" y="15063"/>
                          <a:pt x="1209751" y="18288"/>
                        </a:cubicBezTo>
                        <a:cubicBezTo>
                          <a:pt x="1054850" y="21513"/>
                          <a:pt x="748438" y="20074"/>
                          <a:pt x="617220" y="18288"/>
                        </a:cubicBezTo>
                        <a:cubicBezTo>
                          <a:pt x="486002" y="16502"/>
                          <a:pt x="237432" y="27200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hipping">
            <a:extLst>
              <a:ext uri="{FF2B5EF4-FFF2-40B4-BE49-F238E27FC236}">
                <a16:creationId xmlns:a16="http://schemas.microsoft.com/office/drawing/2014/main" id="{574D604D-7C19-E946-B2CE-B45C8A46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0710" y="3429000"/>
            <a:ext cx="4210812" cy="210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istory">
            <a:extLst>
              <a:ext uri="{FF2B5EF4-FFF2-40B4-BE49-F238E27FC236}">
                <a16:creationId xmlns:a16="http://schemas.microsoft.com/office/drawing/2014/main" id="{B38EF0CC-0785-5448-A870-426AD6016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49" y="3429000"/>
            <a:ext cx="4210812" cy="20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65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9D6B-2BB1-6149-85DC-AA512733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/>
              <a:t>Escape dependency hell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D4500-2B2F-AB48-9B51-E628678CE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Write installation instructions into an </a:t>
            </a:r>
            <a:r>
              <a:rPr lang="en-CA" err="1"/>
              <a:t>INSTALL.txt</a:t>
            </a:r>
            <a:r>
              <a:rPr lang="en-CA"/>
              <a:t> file</a:t>
            </a:r>
          </a:p>
          <a:p>
            <a:r>
              <a:rPr lang="en-CA"/>
              <a:t>Using this file, write an </a:t>
            </a:r>
            <a:r>
              <a:rPr lang="en-CA" err="1"/>
              <a:t>install.sh</a:t>
            </a:r>
            <a:r>
              <a:rPr lang="en-CA"/>
              <a:t> script that works </a:t>
            </a:r>
            <a:r>
              <a:rPr lang="en-CA" i="1"/>
              <a:t>for you</a:t>
            </a:r>
            <a:endParaRPr lang="en-CA"/>
          </a:p>
          <a:p>
            <a:r>
              <a:rPr lang="en-CA"/>
              <a:t>Turn this file into a </a:t>
            </a:r>
            <a:r>
              <a:rPr lang="en-CA" err="1"/>
              <a:t>Dockerfile</a:t>
            </a:r>
            <a:r>
              <a:rPr lang="en-CA"/>
              <a:t>, test it on your machine</a:t>
            </a:r>
          </a:p>
          <a:p>
            <a:r>
              <a:rPr lang="en-CA"/>
              <a:t>If the </a:t>
            </a:r>
            <a:r>
              <a:rPr lang="en-CA" err="1"/>
              <a:t>Dockerfile</a:t>
            </a:r>
            <a:r>
              <a:rPr lang="en-CA"/>
              <a:t> builds on your machine, it will build </a:t>
            </a:r>
            <a:r>
              <a:rPr lang="en-CA" i="1"/>
              <a:t>anywhere</a:t>
            </a:r>
            <a:endParaRPr lang="en-CA"/>
          </a:p>
          <a:p>
            <a:r>
              <a:rPr lang="en-CA"/>
              <a:t>Rejoice as you escape dependency hell and "works on my machine"</a:t>
            </a:r>
          </a:p>
          <a:p>
            <a:r>
              <a:rPr lang="en-CA"/>
              <a:t>Never again "worked in dev - ops problem now!"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1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EDDAB-7B24-FA43-BE2E-ACA63DB8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40080"/>
            <a:ext cx="3614166" cy="1481328"/>
          </a:xfrm>
        </p:spPr>
        <p:txBody>
          <a:bodyPr anchor="b">
            <a:normAutofit/>
          </a:bodyPr>
          <a:lstStyle/>
          <a:p>
            <a:r>
              <a:rPr lang="en-CA" sz="4700" b="1"/>
              <a:t>Devs vs Ops, before Docker</a:t>
            </a:r>
            <a:endParaRPr lang="en-US" sz="4700"/>
          </a:p>
        </p:txBody>
      </p:sp>
      <p:sp>
        <p:nvSpPr>
          <p:cNvPr id="13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372868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5A1D8-2D8D-0D4F-8FB4-4C828D7D1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660904"/>
            <a:ext cx="3614166" cy="3547872"/>
          </a:xfrm>
        </p:spPr>
        <p:txBody>
          <a:bodyPr anchor="t">
            <a:normAutofit/>
          </a:bodyPr>
          <a:lstStyle/>
          <a:p>
            <a:r>
              <a:rPr lang="en-CA" sz="1500"/>
              <a:t>Drop a tarball (or a commit hash) with instructions.</a:t>
            </a:r>
          </a:p>
          <a:p>
            <a:r>
              <a:rPr lang="en-CA" sz="1500"/>
              <a:t>Dev environment very different from production.</a:t>
            </a:r>
          </a:p>
          <a:p>
            <a:r>
              <a:rPr lang="en-CA" sz="1500"/>
              <a:t>Ops don't always have a dev environment themselves ...</a:t>
            </a:r>
          </a:p>
          <a:p>
            <a:r>
              <a:rPr lang="en-CA" sz="1500"/>
              <a:t>... and when they do, it can differ from the devs'.</a:t>
            </a:r>
          </a:p>
          <a:p>
            <a:r>
              <a:rPr lang="en-CA" sz="1500"/>
              <a:t>Ops have to sort out differences and make it work ...</a:t>
            </a:r>
          </a:p>
          <a:p>
            <a:r>
              <a:rPr lang="en-CA" sz="1500"/>
              <a:t>... or bounce it back to devs.</a:t>
            </a:r>
          </a:p>
          <a:p>
            <a:r>
              <a:rPr lang="en-CA" sz="1500"/>
              <a:t>Shipping code causes frictions and delays.</a:t>
            </a:r>
          </a:p>
          <a:p>
            <a:pPr marL="0" indent="0">
              <a:buNone/>
            </a:pPr>
            <a:endParaRPr lang="en-US" sz="1500"/>
          </a:p>
        </p:txBody>
      </p:sp>
      <p:pic>
        <p:nvPicPr>
          <p:cNvPr id="5122" name="Picture 2" descr="Improve the Development Process with a DevOps practices Vadym Fedorov. -  ppt download">
            <a:extLst>
              <a:ext uri="{FF2B5EF4-FFF2-40B4-BE49-F238E27FC236}">
                <a16:creationId xmlns:a16="http://schemas.microsoft.com/office/drawing/2014/main" id="{E30EAB15-ED24-7245-8E89-DC32213D4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8" b="7780"/>
          <a:stretch/>
        </p:blipFill>
        <p:spPr bwMode="auto">
          <a:xfrm>
            <a:off x="4574286" y="2013115"/>
            <a:ext cx="4478632" cy="309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636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ourse">
  <a:themeElements>
    <a:clrScheme name="Concours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0000FF"/>
      </a:hlink>
      <a:folHlink>
        <a:srgbClr val="FF00FF"/>
      </a:folHlink>
    </a:clrScheme>
    <a:fontScheme name="Concours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9fed9d0-83a8-4d28-8458-e1da8f701913">
      <Terms xmlns="http://schemas.microsoft.com/office/infopath/2007/PartnerControls"/>
    </lcf76f155ced4ddcb4097134ff3c332f>
    <TaxCatchAll xmlns="6e98654c-3def-47d1-bfde-8b87c356ffd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1D1BCD81489345A28F8FEDA6D3E1BB" ma:contentTypeVersion="13" ma:contentTypeDescription="Create a new document." ma:contentTypeScope="" ma:versionID="62fb0033156bc6351fd2e7ed84452eab">
  <xsd:schema xmlns:xsd="http://www.w3.org/2001/XMLSchema" xmlns:xs="http://www.w3.org/2001/XMLSchema" xmlns:p="http://schemas.microsoft.com/office/2006/metadata/properties" xmlns:ns2="69fed9d0-83a8-4d28-8458-e1da8f701913" xmlns:ns3="6e98654c-3def-47d1-bfde-8b87c356ffdf" targetNamespace="http://schemas.microsoft.com/office/2006/metadata/properties" ma:root="true" ma:fieldsID="0f20844f6b684cfabc81f4ef3f4fdee4" ns2:_="" ns3:_="">
    <xsd:import namespace="69fed9d0-83a8-4d28-8458-e1da8f701913"/>
    <xsd:import namespace="6e98654c-3def-47d1-bfde-8b87c356ff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ed9d0-83a8-4d28-8458-e1da8f701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968e675e-7f51-40c4-b007-fcb928a1bb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8654c-3def-47d1-bfde-8b87c356ffd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c84f685-914f-468e-bc07-3a7921e8ea0b}" ma:internalName="TaxCatchAll" ma:showField="CatchAllData" ma:web="6e98654c-3def-47d1-bfde-8b87c356ff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2471D4-19BD-4A17-95E3-F5F9B6BEE1AF}">
  <ds:schemaRefs>
    <ds:schemaRef ds:uri="69fed9d0-83a8-4d28-8458-e1da8f70191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6e98654c-3def-47d1-bfde-8b87c356ffdf"/>
  </ds:schemaRefs>
</ds:datastoreItem>
</file>

<file path=customXml/itemProps2.xml><?xml version="1.0" encoding="utf-8"?>
<ds:datastoreItem xmlns:ds="http://schemas.openxmlformats.org/officeDocument/2006/customXml" ds:itemID="{B87B1FA7-C8A1-4FAD-B3A2-CC4A4351D0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083255-171B-49A0-892D-D2FBE87A03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fed9d0-83a8-4d28-8458-e1da8f701913"/>
    <ds:schemaRef ds:uri="6e98654c-3def-47d1-bfde-8b87c356ff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42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Agenda</vt:lpstr>
      <vt:lpstr>PowerPoint Presentation</vt:lpstr>
      <vt:lpstr>Why Containers?</vt:lpstr>
      <vt:lpstr>Deployment becomes very complex</vt:lpstr>
      <vt:lpstr>The Deployment Problem</vt:lpstr>
      <vt:lpstr>The parallel with the shipping industry</vt:lpstr>
      <vt:lpstr>Escape dependency hell</vt:lpstr>
      <vt:lpstr>Devs vs Ops, before Docker</vt:lpstr>
      <vt:lpstr>Devs vs Ops, after Docker</vt:lpstr>
      <vt:lpstr>What are Containers</vt:lpstr>
      <vt:lpstr>PowerPoint Presentation</vt:lpstr>
      <vt:lpstr>Containers vs VMs</vt:lpstr>
      <vt:lpstr>Containers Adoption Rate</vt:lpstr>
      <vt:lpstr>Perceived Benefits from containers adoption</vt:lpstr>
      <vt:lpstr>What is Docker</vt:lpstr>
      <vt:lpstr>What is Docker?</vt:lpstr>
      <vt:lpstr>What makes docker containers so popular</vt:lpstr>
      <vt:lpstr>Developers and Admins: Separation of concerns</vt:lpstr>
      <vt:lpstr>Lab1 – Run Docker Containers</vt:lpstr>
      <vt:lpstr>Run Docker Containers on Cloud9</vt:lpstr>
      <vt:lpstr>Run Ubuntu on Amazon Linux VM</vt:lpstr>
      <vt:lpstr>Run the Hello-World Docker container on Amazon EC2</vt:lpstr>
      <vt:lpstr>Run the Hello-World Docker container on Amazon EC2</vt:lpstr>
      <vt:lpstr>Where's my container?</vt:lpstr>
      <vt:lpstr>Background and foreground</vt:lpstr>
      <vt:lpstr>Docker CLI – Working with Containers</vt:lpstr>
      <vt:lpstr>Docker CLI – Working with Containers -Cont</vt:lpstr>
      <vt:lpstr>Docker CLI – Working with Environment Variables</vt:lpstr>
      <vt:lpstr>Docker CLI – Working with Docker Images</vt:lpstr>
      <vt:lpstr>Lab 1 – The end</vt:lpstr>
      <vt:lpstr>Understanding Docker Images</vt:lpstr>
      <vt:lpstr>What is an image?</vt:lpstr>
      <vt:lpstr>Image Layers Example for Java Web Applications</vt:lpstr>
      <vt:lpstr>Containers and Images </vt:lpstr>
      <vt:lpstr>Differences between containers and images</vt:lpstr>
      <vt:lpstr>Docker Images Are Immutable. So how can we change them?</vt:lpstr>
      <vt:lpstr>Images Namespaces</vt:lpstr>
      <vt:lpstr>Docker File</vt:lpstr>
      <vt:lpstr>Docker File: Example</vt:lpstr>
      <vt:lpstr>Dockerfile usage summary</vt:lpstr>
      <vt:lpstr>The RUN instruction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267</cp:revision>
  <cp:lastPrinted>2022-04-15T21:33:07Z</cp:lastPrinted>
  <dcterms:modified xsi:type="dcterms:W3CDTF">2023-06-02T03:23:13Z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0x010100541D1BCD81489345A28F8FEDA6D3E1BB</vt:lpwstr>
  </property>
  <property fmtid="{D5CDD505-2E9C-101B-9397-08002B2CF9AE}" pid="3" name="MediaServiceImageTags">
    <vt:lpwstr/>
  </property>
</Properties>
</file>